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7"/>
  </p:notesMasterIdLst>
  <p:sldIdLst>
    <p:sldId id="256" r:id="rId2"/>
    <p:sldId id="331" r:id="rId3"/>
    <p:sldId id="279" r:id="rId4"/>
    <p:sldId id="276" r:id="rId5"/>
    <p:sldId id="280" r:id="rId6"/>
    <p:sldId id="281" r:id="rId7"/>
    <p:sldId id="260" r:id="rId8"/>
    <p:sldId id="282" r:id="rId9"/>
    <p:sldId id="261" r:id="rId10"/>
    <p:sldId id="262" r:id="rId11"/>
    <p:sldId id="283" r:id="rId12"/>
    <p:sldId id="266" r:id="rId13"/>
    <p:sldId id="267" r:id="rId14"/>
    <p:sldId id="284" r:id="rId15"/>
    <p:sldId id="285" r:id="rId16"/>
    <p:sldId id="275" r:id="rId17"/>
    <p:sldId id="286" r:id="rId18"/>
    <p:sldId id="287" r:id="rId19"/>
    <p:sldId id="264" r:id="rId20"/>
    <p:sldId id="273" r:id="rId21"/>
    <p:sldId id="274" r:id="rId22"/>
    <p:sldId id="263" r:id="rId23"/>
    <p:sldId id="265" r:id="rId24"/>
    <p:sldId id="288" r:id="rId25"/>
    <p:sldId id="268" r:id="rId26"/>
    <p:sldId id="307" r:id="rId27"/>
    <p:sldId id="269" r:id="rId28"/>
    <p:sldId id="290" r:id="rId29"/>
    <p:sldId id="277" r:id="rId30"/>
    <p:sldId id="291" r:id="rId31"/>
    <p:sldId id="305" r:id="rId32"/>
    <p:sldId id="295" r:id="rId33"/>
    <p:sldId id="323" r:id="rId34"/>
    <p:sldId id="322" r:id="rId35"/>
    <p:sldId id="296" r:id="rId36"/>
    <p:sldId id="324" r:id="rId37"/>
    <p:sldId id="321" r:id="rId38"/>
    <p:sldId id="306" r:id="rId39"/>
    <p:sldId id="310" r:id="rId40"/>
    <p:sldId id="308" r:id="rId41"/>
    <p:sldId id="309" r:id="rId42"/>
    <p:sldId id="332" r:id="rId43"/>
    <p:sldId id="298" r:id="rId44"/>
    <p:sldId id="312" r:id="rId45"/>
    <p:sldId id="315" r:id="rId46"/>
    <p:sldId id="313" r:id="rId47"/>
    <p:sldId id="314" r:id="rId48"/>
    <p:sldId id="333" r:id="rId49"/>
    <p:sldId id="316" r:id="rId50"/>
    <p:sldId id="297" r:id="rId51"/>
    <p:sldId id="311" r:id="rId52"/>
    <p:sldId id="319" r:id="rId53"/>
    <p:sldId id="318" r:id="rId54"/>
    <p:sldId id="320" r:id="rId55"/>
    <p:sldId id="317" r:id="rId56"/>
    <p:sldId id="302" r:id="rId57"/>
    <p:sldId id="334" r:id="rId58"/>
    <p:sldId id="325" r:id="rId59"/>
    <p:sldId id="303" r:id="rId60"/>
    <p:sldId id="326" r:id="rId61"/>
    <p:sldId id="292" r:id="rId62"/>
    <p:sldId id="327" r:id="rId63"/>
    <p:sldId id="328" r:id="rId64"/>
    <p:sldId id="329" r:id="rId65"/>
    <p:sldId id="330"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94660"/>
  </p:normalViewPr>
  <p:slideViewPr>
    <p:cSldViewPr snapToGrid="0">
      <p:cViewPr>
        <p:scale>
          <a:sx n="81" d="100"/>
          <a:sy n="81" d="100"/>
        </p:scale>
        <p:origin x="-240"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01C11-19F6-48B7-9DC8-3F73E3E350C7}" type="datetimeFigureOut">
              <a:rPr lang="en-GB" smtClean="0"/>
              <a:t>04/10/2017</a:t>
            </a:fld>
            <a:endParaRPr lang="en-GB"/>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40BE10-59BC-41FE-8AD1-F8AA9E46CA4F}" type="slidenum">
              <a:rPr lang="en-GB" smtClean="0"/>
              <a:t>‹#›</a:t>
            </a:fld>
            <a:endParaRPr lang="en-GB"/>
          </a:p>
        </p:txBody>
      </p:sp>
    </p:spTree>
    <p:extLst>
      <p:ext uri="{BB962C8B-B14F-4D97-AF65-F5344CB8AC3E}">
        <p14:creationId xmlns:p14="http://schemas.microsoft.com/office/powerpoint/2010/main" val="2053293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a:p>
        </p:txBody>
      </p:sp>
      <p:sp>
        <p:nvSpPr>
          <p:cNvPr id="4" name="Marcador de Posição do Número do Diapositivo 3"/>
          <p:cNvSpPr>
            <a:spLocks noGrp="1"/>
          </p:cNvSpPr>
          <p:nvPr>
            <p:ph type="sldNum" sz="quarter" idx="10"/>
          </p:nvPr>
        </p:nvSpPr>
        <p:spPr/>
        <p:txBody>
          <a:bodyPr/>
          <a:lstStyle/>
          <a:p>
            <a:fld id="{E340BE10-59BC-41FE-8AD1-F8AA9E46CA4F}" type="slidenum">
              <a:rPr lang="en-GB" smtClean="0"/>
              <a:t>5</a:t>
            </a:fld>
            <a:endParaRPr lang="en-GB"/>
          </a:p>
        </p:txBody>
      </p:sp>
    </p:spTree>
    <p:extLst>
      <p:ext uri="{BB962C8B-B14F-4D97-AF65-F5344CB8AC3E}">
        <p14:creationId xmlns:p14="http://schemas.microsoft.com/office/powerpoint/2010/main" val="2244074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smtClean="0"/>
              <a:t>Clique para editar o estilo</a:t>
            </a:r>
            <a:endParaRPr lang="en-GB"/>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Faça clique para editar o estilo</a:t>
            </a:r>
            <a:endParaRPr lang="en-GB"/>
          </a:p>
        </p:txBody>
      </p:sp>
      <p:sp>
        <p:nvSpPr>
          <p:cNvPr id="4" name="Marcador de Posição da Data 3"/>
          <p:cNvSpPr>
            <a:spLocks noGrp="1"/>
          </p:cNvSpPr>
          <p:nvPr>
            <p:ph type="dt" sz="half" idx="10"/>
          </p:nvPr>
        </p:nvSpPr>
        <p:spPr/>
        <p:txBody>
          <a:bodyPr/>
          <a:lstStyle/>
          <a:p>
            <a:fld id="{38FAA106-CC98-4B35-BAB9-81000011F653}" type="datetime1">
              <a:rPr lang="en-GB" smtClean="0"/>
              <a:t>04/10/2017</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EBD4ABFD-154A-4C65-AEA2-A4AAD04878C6}" type="slidenum">
              <a:rPr lang="en-GB" smtClean="0"/>
              <a:t>‹#›</a:t>
            </a:fld>
            <a:endParaRPr lang="en-GB"/>
          </a:p>
        </p:txBody>
      </p:sp>
    </p:spTree>
    <p:extLst>
      <p:ext uri="{BB962C8B-B14F-4D97-AF65-F5344CB8AC3E}">
        <p14:creationId xmlns:p14="http://schemas.microsoft.com/office/powerpoint/2010/main" val="3520902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a Data 3"/>
          <p:cNvSpPr>
            <a:spLocks noGrp="1"/>
          </p:cNvSpPr>
          <p:nvPr>
            <p:ph type="dt" sz="half" idx="10"/>
          </p:nvPr>
        </p:nvSpPr>
        <p:spPr/>
        <p:txBody>
          <a:bodyPr/>
          <a:lstStyle/>
          <a:p>
            <a:fld id="{9E148932-DEA2-4DDC-807A-33FF49509EF4}" type="datetime1">
              <a:rPr lang="en-GB" smtClean="0"/>
              <a:t>04/10/2017</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EBD4ABFD-154A-4C65-AEA2-A4AAD04878C6}" type="slidenum">
              <a:rPr lang="en-GB" smtClean="0"/>
              <a:t>‹#›</a:t>
            </a:fld>
            <a:endParaRPr lang="en-GB"/>
          </a:p>
        </p:txBody>
      </p:sp>
    </p:spTree>
    <p:extLst>
      <p:ext uri="{BB962C8B-B14F-4D97-AF65-F5344CB8AC3E}">
        <p14:creationId xmlns:p14="http://schemas.microsoft.com/office/powerpoint/2010/main" val="962384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smtClean="0"/>
              <a:t>Clique para editar o estilo</a:t>
            </a:r>
            <a:endParaRPr lang="en-GB"/>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a Data 3"/>
          <p:cNvSpPr>
            <a:spLocks noGrp="1"/>
          </p:cNvSpPr>
          <p:nvPr>
            <p:ph type="dt" sz="half" idx="10"/>
          </p:nvPr>
        </p:nvSpPr>
        <p:spPr/>
        <p:txBody>
          <a:bodyPr/>
          <a:lstStyle/>
          <a:p>
            <a:fld id="{43DCE4CC-374B-4A73-876F-0BFD5349C98C}" type="datetime1">
              <a:rPr lang="en-GB" smtClean="0"/>
              <a:t>04/10/2017</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EBD4ABFD-154A-4C65-AEA2-A4AAD04878C6}" type="slidenum">
              <a:rPr lang="en-GB" smtClean="0"/>
              <a:t>‹#›</a:t>
            </a:fld>
            <a:endParaRPr lang="en-GB"/>
          </a:p>
        </p:txBody>
      </p:sp>
    </p:spTree>
    <p:extLst>
      <p:ext uri="{BB962C8B-B14F-4D97-AF65-F5344CB8AC3E}">
        <p14:creationId xmlns:p14="http://schemas.microsoft.com/office/powerpoint/2010/main" val="42764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a Data 3"/>
          <p:cNvSpPr>
            <a:spLocks noGrp="1"/>
          </p:cNvSpPr>
          <p:nvPr>
            <p:ph type="dt" sz="half" idx="10"/>
          </p:nvPr>
        </p:nvSpPr>
        <p:spPr/>
        <p:txBody>
          <a:bodyPr/>
          <a:lstStyle/>
          <a:p>
            <a:fld id="{28E033DD-A4E1-4C37-BF6A-24DCCC9A79BE}" type="datetime1">
              <a:rPr lang="en-GB" smtClean="0"/>
              <a:t>04/10/2017</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EBD4ABFD-154A-4C65-AEA2-A4AAD04878C6}" type="slidenum">
              <a:rPr lang="en-GB" smtClean="0"/>
              <a:t>‹#›</a:t>
            </a:fld>
            <a:endParaRPr lang="en-GB"/>
          </a:p>
        </p:txBody>
      </p:sp>
    </p:spTree>
    <p:extLst>
      <p:ext uri="{BB962C8B-B14F-4D97-AF65-F5344CB8AC3E}">
        <p14:creationId xmlns:p14="http://schemas.microsoft.com/office/powerpoint/2010/main" val="3017307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smtClean="0"/>
              <a:t>Clique para editar o estilo</a:t>
            </a:r>
            <a:endParaRPr lang="en-GB"/>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4E7FF3E8-5014-4FAC-B3F9-397252EB82E5}" type="datetime1">
              <a:rPr lang="en-GB" smtClean="0"/>
              <a:t>04/10/2017</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EBD4ABFD-154A-4C65-AEA2-A4AAD04878C6}" type="slidenum">
              <a:rPr lang="en-GB" smtClean="0"/>
              <a:t>‹#›</a:t>
            </a:fld>
            <a:endParaRPr lang="en-GB"/>
          </a:p>
        </p:txBody>
      </p:sp>
    </p:spTree>
    <p:extLst>
      <p:ext uri="{BB962C8B-B14F-4D97-AF65-F5344CB8AC3E}">
        <p14:creationId xmlns:p14="http://schemas.microsoft.com/office/powerpoint/2010/main" val="87918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e Conteúdo 2"/>
          <p:cNvSpPr>
            <a:spLocks noGrp="1"/>
          </p:cNvSpPr>
          <p:nvPr>
            <p:ph sz="half" idx="1"/>
          </p:nvPr>
        </p:nvSpPr>
        <p:spPr>
          <a:xfrm>
            <a:off x="838200" y="1825625"/>
            <a:ext cx="5181600" cy="435133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e Conteúdo 3"/>
          <p:cNvSpPr>
            <a:spLocks noGrp="1"/>
          </p:cNvSpPr>
          <p:nvPr>
            <p:ph sz="half" idx="2"/>
          </p:nvPr>
        </p:nvSpPr>
        <p:spPr>
          <a:xfrm>
            <a:off x="6172200" y="1825625"/>
            <a:ext cx="5181600" cy="435133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5" name="Marcador de Posição da Data 4"/>
          <p:cNvSpPr>
            <a:spLocks noGrp="1"/>
          </p:cNvSpPr>
          <p:nvPr>
            <p:ph type="dt" sz="half" idx="10"/>
          </p:nvPr>
        </p:nvSpPr>
        <p:spPr/>
        <p:txBody>
          <a:bodyPr/>
          <a:lstStyle/>
          <a:p>
            <a:fld id="{87436FE4-2EA8-4A86-B0E9-28B0ACA3A765}" type="datetime1">
              <a:rPr lang="en-GB" smtClean="0"/>
              <a:t>04/10/2017</a:t>
            </a:fld>
            <a:endParaRPr lang="en-GB"/>
          </a:p>
        </p:txBody>
      </p:sp>
      <p:sp>
        <p:nvSpPr>
          <p:cNvPr id="6" name="Marcador de Posição do Rodapé 5"/>
          <p:cNvSpPr>
            <a:spLocks noGrp="1"/>
          </p:cNvSpPr>
          <p:nvPr>
            <p:ph type="ftr" sz="quarter" idx="11"/>
          </p:nvPr>
        </p:nvSpPr>
        <p:spPr/>
        <p:txBody>
          <a:bodyPr/>
          <a:lstStyle/>
          <a:p>
            <a:endParaRPr lang="en-GB"/>
          </a:p>
        </p:txBody>
      </p:sp>
      <p:sp>
        <p:nvSpPr>
          <p:cNvPr id="7" name="Marcador de Posição do Número do Diapositivo 6"/>
          <p:cNvSpPr>
            <a:spLocks noGrp="1"/>
          </p:cNvSpPr>
          <p:nvPr>
            <p:ph type="sldNum" sz="quarter" idx="12"/>
          </p:nvPr>
        </p:nvSpPr>
        <p:spPr/>
        <p:txBody>
          <a:bodyPr/>
          <a:lstStyle/>
          <a:p>
            <a:fld id="{EBD4ABFD-154A-4C65-AEA2-A4AAD04878C6}" type="slidenum">
              <a:rPr lang="en-GB" smtClean="0"/>
              <a:t>‹#›</a:t>
            </a:fld>
            <a:endParaRPr lang="en-GB"/>
          </a:p>
        </p:txBody>
      </p:sp>
    </p:spTree>
    <p:extLst>
      <p:ext uri="{BB962C8B-B14F-4D97-AF65-F5344CB8AC3E}">
        <p14:creationId xmlns:p14="http://schemas.microsoft.com/office/powerpoint/2010/main" val="279325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en-GB"/>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7" name="Marcador de Posição da Data 6"/>
          <p:cNvSpPr>
            <a:spLocks noGrp="1"/>
          </p:cNvSpPr>
          <p:nvPr>
            <p:ph type="dt" sz="half" idx="10"/>
          </p:nvPr>
        </p:nvSpPr>
        <p:spPr/>
        <p:txBody>
          <a:bodyPr/>
          <a:lstStyle/>
          <a:p>
            <a:fld id="{AA85547B-76CA-4AB2-B207-E07B0BEB8936}" type="datetime1">
              <a:rPr lang="en-GB" smtClean="0"/>
              <a:t>04/10/2017</a:t>
            </a:fld>
            <a:endParaRPr lang="en-GB"/>
          </a:p>
        </p:txBody>
      </p:sp>
      <p:sp>
        <p:nvSpPr>
          <p:cNvPr id="8" name="Marcador de Posição do Rodapé 7"/>
          <p:cNvSpPr>
            <a:spLocks noGrp="1"/>
          </p:cNvSpPr>
          <p:nvPr>
            <p:ph type="ftr" sz="quarter" idx="11"/>
          </p:nvPr>
        </p:nvSpPr>
        <p:spPr/>
        <p:txBody>
          <a:bodyPr/>
          <a:lstStyle/>
          <a:p>
            <a:endParaRPr lang="en-GB"/>
          </a:p>
        </p:txBody>
      </p:sp>
      <p:sp>
        <p:nvSpPr>
          <p:cNvPr id="9" name="Marcador de Posição do Número do Diapositivo 8"/>
          <p:cNvSpPr>
            <a:spLocks noGrp="1"/>
          </p:cNvSpPr>
          <p:nvPr>
            <p:ph type="sldNum" sz="quarter" idx="12"/>
          </p:nvPr>
        </p:nvSpPr>
        <p:spPr/>
        <p:txBody>
          <a:bodyPr/>
          <a:lstStyle/>
          <a:p>
            <a:fld id="{EBD4ABFD-154A-4C65-AEA2-A4AAD04878C6}" type="slidenum">
              <a:rPr lang="en-GB" smtClean="0"/>
              <a:t>‹#›</a:t>
            </a:fld>
            <a:endParaRPr lang="en-GB"/>
          </a:p>
        </p:txBody>
      </p:sp>
    </p:spTree>
    <p:extLst>
      <p:ext uri="{BB962C8B-B14F-4D97-AF65-F5344CB8AC3E}">
        <p14:creationId xmlns:p14="http://schemas.microsoft.com/office/powerpoint/2010/main" val="1171295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a Data 2"/>
          <p:cNvSpPr>
            <a:spLocks noGrp="1"/>
          </p:cNvSpPr>
          <p:nvPr>
            <p:ph type="dt" sz="half" idx="10"/>
          </p:nvPr>
        </p:nvSpPr>
        <p:spPr/>
        <p:txBody>
          <a:bodyPr/>
          <a:lstStyle/>
          <a:p>
            <a:fld id="{8FFCCB60-F2D0-4FFB-901E-79E14AA40936}" type="datetime1">
              <a:rPr lang="en-GB" smtClean="0"/>
              <a:t>04/10/2017</a:t>
            </a:fld>
            <a:endParaRPr lang="en-GB"/>
          </a:p>
        </p:txBody>
      </p:sp>
      <p:sp>
        <p:nvSpPr>
          <p:cNvPr id="4" name="Marcador de Posição do Rodapé 3"/>
          <p:cNvSpPr>
            <a:spLocks noGrp="1"/>
          </p:cNvSpPr>
          <p:nvPr>
            <p:ph type="ftr" sz="quarter" idx="11"/>
          </p:nvPr>
        </p:nvSpPr>
        <p:spPr/>
        <p:txBody>
          <a:bodyPr/>
          <a:lstStyle/>
          <a:p>
            <a:endParaRPr lang="en-GB"/>
          </a:p>
        </p:txBody>
      </p:sp>
      <p:sp>
        <p:nvSpPr>
          <p:cNvPr id="5" name="Marcador de Posição do Número do Diapositivo 4"/>
          <p:cNvSpPr>
            <a:spLocks noGrp="1"/>
          </p:cNvSpPr>
          <p:nvPr>
            <p:ph type="sldNum" sz="quarter" idx="12"/>
          </p:nvPr>
        </p:nvSpPr>
        <p:spPr/>
        <p:txBody>
          <a:bodyPr/>
          <a:lstStyle/>
          <a:p>
            <a:fld id="{EBD4ABFD-154A-4C65-AEA2-A4AAD04878C6}" type="slidenum">
              <a:rPr lang="en-GB" smtClean="0"/>
              <a:t>‹#›</a:t>
            </a:fld>
            <a:endParaRPr lang="en-GB"/>
          </a:p>
        </p:txBody>
      </p:sp>
    </p:spTree>
    <p:extLst>
      <p:ext uri="{BB962C8B-B14F-4D97-AF65-F5344CB8AC3E}">
        <p14:creationId xmlns:p14="http://schemas.microsoft.com/office/powerpoint/2010/main" val="103035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B1014FD8-93C6-40AE-B170-976A6832CB07}" type="datetime1">
              <a:rPr lang="en-GB" smtClean="0"/>
              <a:t>04/10/2017</a:t>
            </a:fld>
            <a:endParaRPr lang="en-GB"/>
          </a:p>
        </p:txBody>
      </p:sp>
      <p:sp>
        <p:nvSpPr>
          <p:cNvPr id="3" name="Marcador de Posição do Rodapé 2"/>
          <p:cNvSpPr>
            <a:spLocks noGrp="1"/>
          </p:cNvSpPr>
          <p:nvPr>
            <p:ph type="ftr" sz="quarter" idx="11"/>
          </p:nvPr>
        </p:nvSpPr>
        <p:spPr/>
        <p:txBody>
          <a:bodyPr/>
          <a:lstStyle/>
          <a:p>
            <a:endParaRPr lang="en-GB"/>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a:t>
            </a:fld>
            <a:endParaRPr lang="en-GB"/>
          </a:p>
        </p:txBody>
      </p:sp>
    </p:spTree>
    <p:extLst>
      <p:ext uri="{BB962C8B-B14F-4D97-AF65-F5344CB8AC3E}">
        <p14:creationId xmlns:p14="http://schemas.microsoft.com/office/powerpoint/2010/main" val="17603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en-GB"/>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CC8961FD-D192-49B2-A488-5B1A90964C7C}" type="datetime1">
              <a:rPr lang="en-GB" smtClean="0"/>
              <a:t>04/10/2017</a:t>
            </a:fld>
            <a:endParaRPr lang="en-GB"/>
          </a:p>
        </p:txBody>
      </p:sp>
      <p:sp>
        <p:nvSpPr>
          <p:cNvPr id="6" name="Marcador de Posição do Rodapé 5"/>
          <p:cNvSpPr>
            <a:spLocks noGrp="1"/>
          </p:cNvSpPr>
          <p:nvPr>
            <p:ph type="ftr" sz="quarter" idx="11"/>
          </p:nvPr>
        </p:nvSpPr>
        <p:spPr/>
        <p:txBody>
          <a:bodyPr/>
          <a:lstStyle/>
          <a:p>
            <a:endParaRPr lang="en-GB"/>
          </a:p>
        </p:txBody>
      </p:sp>
      <p:sp>
        <p:nvSpPr>
          <p:cNvPr id="7" name="Marcador de Posição do Número do Diapositivo 6"/>
          <p:cNvSpPr>
            <a:spLocks noGrp="1"/>
          </p:cNvSpPr>
          <p:nvPr>
            <p:ph type="sldNum" sz="quarter" idx="12"/>
          </p:nvPr>
        </p:nvSpPr>
        <p:spPr/>
        <p:txBody>
          <a:bodyPr/>
          <a:lstStyle/>
          <a:p>
            <a:fld id="{EBD4ABFD-154A-4C65-AEA2-A4AAD04878C6}" type="slidenum">
              <a:rPr lang="en-GB" smtClean="0"/>
              <a:t>‹#›</a:t>
            </a:fld>
            <a:endParaRPr lang="en-GB"/>
          </a:p>
        </p:txBody>
      </p:sp>
    </p:spTree>
    <p:extLst>
      <p:ext uri="{BB962C8B-B14F-4D97-AF65-F5344CB8AC3E}">
        <p14:creationId xmlns:p14="http://schemas.microsoft.com/office/powerpoint/2010/main" val="1320427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en-GB"/>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1740B355-9DE1-461D-AA93-D2F97BB4BA00}" type="datetime1">
              <a:rPr lang="en-GB" smtClean="0"/>
              <a:t>04/10/2017</a:t>
            </a:fld>
            <a:endParaRPr lang="en-GB"/>
          </a:p>
        </p:txBody>
      </p:sp>
      <p:sp>
        <p:nvSpPr>
          <p:cNvPr id="6" name="Marcador de Posição do Rodapé 5"/>
          <p:cNvSpPr>
            <a:spLocks noGrp="1"/>
          </p:cNvSpPr>
          <p:nvPr>
            <p:ph type="ftr" sz="quarter" idx="11"/>
          </p:nvPr>
        </p:nvSpPr>
        <p:spPr/>
        <p:txBody>
          <a:bodyPr/>
          <a:lstStyle/>
          <a:p>
            <a:endParaRPr lang="en-GB"/>
          </a:p>
        </p:txBody>
      </p:sp>
      <p:sp>
        <p:nvSpPr>
          <p:cNvPr id="7" name="Marcador de Posição do Número do Diapositivo 6"/>
          <p:cNvSpPr>
            <a:spLocks noGrp="1"/>
          </p:cNvSpPr>
          <p:nvPr>
            <p:ph type="sldNum" sz="quarter" idx="12"/>
          </p:nvPr>
        </p:nvSpPr>
        <p:spPr/>
        <p:txBody>
          <a:bodyPr/>
          <a:lstStyle/>
          <a:p>
            <a:fld id="{EBD4ABFD-154A-4C65-AEA2-A4AAD04878C6}" type="slidenum">
              <a:rPr lang="en-GB" smtClean="0"/>
              <a:t>‹#›</a:t>
            </a:fld>
            <a:endParaRPr lang="en-GB"/>
          </a:p>
        </p:txBody>
      </p:sp>
    </p:spTree>
    <p:extLst>
      <p:ext uri="{BB962C8B-B14F-4D97-AF65-F5344CB8AC3E}">
        <p14:creationId xmlns:p14="http://schemas.microsoft.com/office/powerpoint/2010/main" val="1155804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smtClean="0"/>
              <a:t>Clique para editar o estilo</a:t>
            </a:r>
            <a:endParaRPr lang="en-GB"/>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672FF-A9C2-4B9B-A6A6-87280EFC22C6}" type="datetime1">
              <a:rPr lang="en-GB" smtClean="0"/>
              <a:t>04/10/2017</a:t>
            </a:fld>
            <a:endParaRPr lang="en-GB"/>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4ABFD-154A-4C65-AEA2-A4AAD04878C6}" type="slidenum">
              <a:rPr lang="en-GB" smtClean="0"/>
              <a:t>‹#›</a:t>
            </a:fld>
            <a:endParaRPr lang="en-GB"/>
          </a:p>
        </p:txBody>
      </p:sp>
    </p:spTree>
    <p:extLst>
      <p:ext uri="{BB962C8B-B14F-4D97-AF65-F5344CB8AC3E}">
        <p14:creationId xmlns:p14="http://schemas.microsoft.com/office/powerpoint/2010/main" val="2257605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jennastarkey.files.wordpress.com/2011/10/6225315469_8a2f1a86f1_o1.jp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bellaviva.com/organic-dried-currant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pt/url?sa=i&amp;rct=j&amp;q=&amp;esrc=s&amp;source=images&amp;cd=&amp;ved=0ahUKEwiBgOuuztDWAhUI2BoKHfxpAVMQjRwIBw&amp;url=http://www.history.com/topics/nelson-mandela&amp;psig=AOvVaw1LbCtfnrW8E7Rc9NoG5lUc&amp;ust=1506988073418273"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salon.com/2013/04/03/un_passes_historic_arms_trade_treaty_to_u_s_media_silence_partn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pt.wikipedia.org/wiki/Steve_Jobs"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unric.org/en/images/stories/in-focus/Mandela_landmark_speech_to_the_UN.pdf"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cnbc.com/2017/08/29/steve-jobs-and-bill-gates-what-happened-when-microsoft-saved-apple.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UF8uR6Z6KLc" TargetMode="External"/><Relationship Id="rId2" Type="http://schemas.openxmlformats.org/officeDocument/2006/relationships/hyperlink" Target="http://news.stanford.edu/2005/06/14/jobs-06150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73100" y="546100"/>
            <a:ext cx="10756900" cy="2963863"/>
          </a:xfrm>
          <a:solidFill>
            <a:srgbClr val="DE0000"/>
          </a:solidFill>
        </p:spPr>
        <p:txBody>
          <a:bodyPr>
            <a:normAutofit/>
          </a:bodyPr>
          <a:lstStyle/>
          <a:p>
            <a:r>
              <a:rPr lang="pt-PT" b="1" dirty="0" smtClean="0"/>
              <a:t>Como é que os líderes conseguem comunicar tão bem?</a:t>
            </a:r>
            <a:endParaRPr lang="en-GB" b="1" dirty="0"/>
          </a:p>
        </p:txBody>
      </p:sp>
      <p:sp>
        <p:nvSpPr>
          <p:cNvPr id="3" name="Subtítulo 2"/>
          <p:cNvSpPr>
            <a:spLocks noGrp="1"/>
          </p:cNvSpPr>
          <p:nvPr>
            <p:ph type="subTitle" idx="1"/>
          </p:nvPr>
        </p:nvSpPr>
        <p:spPr>
          <a:xfrm>
            <a:off x="1524000" y="3602038"/>
            <a:ext cx="9144000" cy="1173162"/>
          </a:xfrm>
        </p:spPr>
        <p:txBody>
          <a:bodyPr/>
          <a:lstStyle/>
          <a:p>
            <a:r>
              <a:rPr lang="pt-PT" dirty="0" err="1" smtClean="0"/>
              <a:t>Boost</a:t>
            </a:r>
            <a:r>
              <a:rPr lang="pt-PT" dirty="0" smtClean="0"/>
              <a:t> </a:t>
            </a:r>
            <a:r>
              <a:rPr lang="pt-PT" dirty="0" err="1" smtClean="0"/>
              <a:t>Your</a:t>
            </a:r>
            <a:r>
              <a:rPr lang="pt-PT" dirty="0" smtClean="0"/>
              <a:t> </a:t>
            </a:r>
            <a:r>
              <a:rPr lang="pt-PT" dirty="0" err="1" smtClean="0"/>
              <a:t>Talent</a:t>
            </a:r>
            <a:endParaRPr lang="pt-PT" dirty="0" smtClean="0"/>
          </a:p>
          <a:p>
            <a:r>
              <a:rPr lang="pt-PT" dirty="0" smtClean="0"/>
              <a:t>4 de Outubro de 2017</a:t>
            </a:r>
            <a:endParaRPr lang="en-GB" dirty="0"/>
          </a:p>
        </p:txBody>
      </p:sp>
      <p:pic>
        <p:nvPicPr>
          <p:cNvPr id="4" name="Picture 3" descr="https://aquila1.iseg.ulisboa.pt/aquila/getFile.do?method=getFile&amp;fileId=555683&amp;_request_checksum_=e6a32987bcfaf8154d91a49ac4bb9060145eb121&amp;_request_checksum_=0c71e3ca3ad61a54c8bde2a3d92eda31df5c2f5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7502" y="5306891"/>
            <a:ext cx="1428750" cy="628650"/>
          </a:xfrm>
          <a:prstGeom prst="rect">
            <a:avLst/>
          </a:prstGeom>
          <a:noFill/>
          <a:ln>
            <a:noFill/>
          </a:ln>
        </p:spPr>
      </p:pic>
      <p:sp>
        <p:nvSpPr>
          <p:cNvPr id="5" name="TextBox 4"/>
          <p:cNvSpPr txBox="1"/>
          <p:nvPr/>
        </p:nvSpPr>
        <p:spPr>
          <a:xfrm>
            <a:off x="4067908" y="4677508"/>
            <a:ext cx="3985846" cy="646331"/>
          </a:xfrm>
          <a:prstGeom prst="rect">
            <a:avLst/>
          </a:prstGeom>
          <a:noFill/>
        </p:spPr>
        <p:txBody>
          <a:bodyPr wrap="square" rtlCol="0">
            <a:spAutoFit/>
          </a:bodyPr>
          <a:lstStyle/>
          <a:p>
            <a:pPr algn="ctr"/>
            <a:r>
              <a:rPr lang="pt-PT" sz="3600" dirty="0" smtClean="0"/>
              <a:t>Ann Henshall</a:t>
            </a:r>
            <a:endParaRPr lang="pt-PT" sz="3600" dirty="0"/>
          </a:p>
        </p:txBody>
      </p:sp>
    </p:spTree>
    <p:extLst>
      <p:ext uri="{BB962C8B-B14F-4D97-AF65-F5344CB8AC3E}">
        <p14:creationId xmlns:p14="http://schemas.microsoft.com/office/powerpoint/2010/main" val="1905033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19098"/>
          </a:xfrm>
          <a:solidFill>
            <a:srgbClr val="DE0000"/>
          </a:solidFill>
        </p:spPr>
        <p:txBody>
          <a:bodyPr/>
          <a:lstStyle/>
          <a:p>
            <a:pPr algn="ctr"/>
            <a:r>
              <a:rPr lang="pt-PT" dirty="0" smtClean="0"/>
              <a:t>Trios</a:t>
            </a:r>
            <a:endParaRPr lang="en-GB" dirty="0"/>
          </a:p>
        </p:txBody>
      </p:sp>
      <p:sp>
        <p:nvSpPr>
          <p:cNvPr id="3" name="Marcador de Posição de Conteúdo 2"/>
          <p:cNvSpPr>
            <a:spLocks noGrp="1"/>
          </p:cNvSpPr>
          <p:nvPr>
            <p:ph idx="1"/>
          </p:nvPr>
        </p:nvSpPr>
        <p:spPr/>
        <p:txBody>
          <a:bodyPr>
            <a:normAutofit/>
          </a:bodyPr>
          <a:lstStyle/>
          <a:p>
            <a:pPr marL="0" indent="0">
              <a:buNone/>
            </a:pPr>
            <a:r>
              <a:rPr lang="en-GB" dirty="0"/>
              <a:t>I am </a:t>
            </a:r>
            <a:r>
              <a:rPr lang="en-GB" dirty="0" err="1"/>
              <a:t>honored</a:t>
            </a:r>
            <a:r>
              <a:rPr lang="en-GB" dirty="0"/>
              <a:t> to be with you today at your commencement from one of the finest universities in the world. I never graduated from college. Truth be told, this is the closest I’ve ever gotten to a college graduation. Today I want to tell you three stories from my life. </a:t>
            </a:r>
            <a:endParaRPr lang="en-GB" dirty="0" smtClean="0"/>
          </a:p>
          <a:p>
            <a:pPr marL="0" indent="0">
              <a:buNone/>
            </a:pPr>
            <a:r>
              <a:rPr lang="en-GB" b="1" dirty="0"/>
              <a:t>	</a:t>
            </a:r>
            <a:r>
              <a:rPr lang="en-GB" sz="3200" b="1" dirty="0" smtClean="0">
                <a:solidFill>
                  <a:srgbClr val="DE0000"/>
                </a:solidFill>
              </a:rPr>
              <a:t>That’s </a:t>
            </a:r>
            <a:r>
              <a:rPr lang="en-GB" sz="3200" b="1" dirty="0">
                <a:solidFill>
                  <a:srgbClr val="DE0000"/>
                </a:solidFill>
              </a:rPr>
              <a:t>it. </a:t>
            </a:r>
            <a:endParaRPr lang="en-GB" sz="3200" b="1" dirty="0" smtClean="0">
              <a:solidFill>
                <a:srgbClr val="DE0000"/>
              </a:solidFill>
            </a:endParaRPr>
          </a:p>
          <a:p>
            <a:pPr marL="0" indent="0">
              <a:buNone/>
            </a:pPr>
            <a:r>
              <a:rPr lang="en-GB" sz="3200" b="1" dirty="0">
                <a:solidFill>
                  <a:srgbClr val="DE0000"/>
                </a:solidFill>
              </a:rPr>
              <a:t>	</a:t>
            </a:r>
            <a:r>
              <a:rPr lang="en-GB" sz="3200" b="1" dirty="0" smtClean="0">
                <a:solidFill>
                  <a:srgbClr val="DE0000"/>
                </a:solidFill>
              </a:rPr>
              <a:t>No </a:t>
            </a:r>
            <a:r>
              <a:rPr lang="en-GB" sz="3200" b="1" dirty="0">
                <a:solidFill>
                  <a:srgbClr val="DE0000"/>
                </a:solidFill>
              </a:rPr>
              <a:t>big deal. </a:t>
            </a:r>
            <a:endParaRPr lang="en-GB" sz="3200" b="1" dirty="0" smtClean="0">
              <a:solidFill>
                <a:srgbClr val="DE0000"/>
              </a:solidFill>
            </a:endParaRPr>
          </a:p>
          <a:p>
            <a:pPr marL="0" indent="0">
              <a:buNone/>
            </a:pPr>
            <a:r>
              <a:rPr lang="en-GB" sz="3200" b="1" dirty="0">
                <a:solidFill>
                  <a:srgbClr val="DE0000"/>
                </a:solidFill>
              </a:rPr>
              <a:t>	</a:t>
            </a:r>
            <a:r>
              <a:rPr lang="en-GB" sz="3200" b="1" dirty="0" smtClean="0">
                <a:solidFill>
                  <a:srgbClr val="DE0000"/>
                </a:solidFill>
              </a:rPr>
              <a:t>Just </a:t>
            </a:r>
            <a:r>
              <a:rPr lang="en-GB" sz="3200" b="1" dirty="0">
                <a:solidFill>
                  <a:srgbClr val="DE0000"/>
                </a:solidFill>
              </a:rPr>
              <a:t>three stories.</a:t>
            </a:r>
            <a:endParaRPr lang="en-GB" sz="3200" b="1" dirty="0" smtClean="0">
              <a:solidFill>
                <a:srgbClr val="DE0000"/>
              </a:solidFill>
            </a:endParaRPr>
          </a:p>
          <a:p>
            <a:pPr marL="0" indent="0">
              <a:buNone/>
            </a:pPr>
            <a:r>
              <a:rPr lang="pt-PT" dirty="0" err="1" smtClean="0"/>
              <a:t>The</a:t>
            </a:r>
            <a:r>
              <a:rPr lang="pt-PT" dirty="0" smtClean="0"/>
              <a:t> </a:t>
            </a:r>
            <a:r>
              <a:rPr lang="pt-PT" dirty="0" err="1" smtClean="0"/>
              <a:t>first</a:t>
            </a:r>
            <a:r>
              <a:rPr lang="pt-PT" dirty="0" smtClean="0"/>
              <a:t> </a:t>
            </a:r>
            <a:r>
              <a:rPr lang="pt-PT" dirty="0" err="1" smtClean="0"/>
              <a:t>story</a:t>
            </a:r>
            <a:r>
              <a:rPr lang="pt-PT" dirty="0" smtClean="0"/>
              <a:t> </a:t>
            </a:r>
            <a:r>
              <a:rPr lang="pt-PT" dirty="0" err="1" smtClean="0"/>
              <a:t>is</a:t>
            </a:r>
            <a:r>
              <a:rPr lang="pt-PT" dirty="0" smtClean="0"/>
              <a:t> </a:t>
            </a:r>
            <a:r>
              <a:rPr lang="pt-PT" dirty="0" err="1" smtClean="0"/>
              <a:t>about</a:t>
            </a:r>
            <a:r>
              <a:rPr lang="pt-PT" dirty="0" smtClean="0"/>
              <a:t> </a:t>
            </a:r>
            <a:r>
              <a:rPr lang="pt-PT" dirty="0" err="1" smtClean="0"/>
              <a:t>connecting</a:t>
            </a:r>
            <a:r>
              <a:rPr lang="pt-PT" dirty="0" smtClean="0"/>
              <a:t> </a:t>
            </a:r>
            <a:r>
              <a:rPr lang="pt-PT" dirty="0" err="1" smtClean="0"/>
              <a:t>the</a:t>
            </a:r>
            <a:r>
              <a:rPr lang="pt-PT" dirty="0" smtClean="0"/>
              <a:t> </a:t>
            </a:r>
            <a:r>
              <a:rPr lang="pt-PT" dirty="0" err="1" smtClean="0"/>
              <a:t>dots</a:t>
            </a:r>
            <a:r>
              <a:rPr lang="pt-PT" dirty="0" smtClean="0"/>
              <a:t>.</a:t>
            </a:r>
            <a:endParaRPr lang="en-GB" dirty="0"/>
          </a:p>
          <a:p>
            <a:endParaRPr lang="en-GB" dirty="0" smtClean="0"/>
          </a:p>
          <a:p>
            <a:endParaRPr lang="en-GB" dirty="0"/>
          </a:p>
          <a:p>
            <a:endParaRPr lang="en-GB" dirty="0" smtClean="0"/>
          </a:p>
          <a:p>
            <a:endParaRPr lang="en-GB" dirty="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10</a:t>
            </a:fld>
            <a:endParaRPr lang="en-GB"/>
          </a:p>
        </p:txBody>
      </p:sp>
    </p:spTree>
    <p:extLst>
      <p:ext uri="{BB962C8B-B14F-4D97-AF65-F5344CB8AC3E}">
        <p14:creationId xmlns:p14="http://schemas.microsoft.com/office/powerpoint/2010/main" val="2826692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19098"/>
          </a:xfrm>
          <a:solidFill>
            <a:srgbClr val="DE0000"/>
          </a:solidFill>
        </p:spPr>
        <p:txBody>
          <a:bodyPr/>
          <a:lstStyle/>
          <a:p>
            <a:pPr algn="ctr"/>
            <a:r>
              <a:rPr lang="pt-PT" dirty="0" smtClean="0"/>
              <a:t>Trios</a:t>
            </a:r>
            <a:endParaRPr lang="en-GB" dirty="0"/>
          </a:p>
        </p:txBody>
      </p:sp>
      <p:sp>
        <p:nvSpPr>
          <p:cNvPr id="3" name="Marcador de Posição de Conteúdo 2"/>
          <p:cNvSpPr>
            <a:spLocks noGrp="1"/>
          </p:cNvSpPr>
          <p:nvPr>
            <p:ph idx="1"/>
          </p:nvPr>
        </p:nvSpPr>
        <p:spPr/>
        <p:txBody>
          <a:bodyPr>
            <a:normAutofit/>
          </a:bodyPr>
          <a:lstStyle/>
          <a:p>
            <a:pPr marL="0" indent="0">
              <a:buNone/>
            </a:pPr>
            <a:r>
              <a:rPr lang="en-GB" dirty="0"/>
              <a:t>I am </a:t>
            </a:r>
            <a:r>
              <a:rPr lang="en-GB" dirty="0" err="1"/>
              <a:t>honored</a:t>
            </a:r>
            <a:r>
              <a:rPr lang="en-GB" dirty="0"/>
              <a:t> to be with you today at your commencement from one of the finest universities in the world. I never graduated from college. Truth be told, this is the closest I’ve ever gotten to a college graduation. Today I want to tell you </a:t>
            </a:r>
            <a:r>
              <a:rPr lang="en-GB" sz="3200" b="1" dirty="0">
                <a:solidFill>
                  <a:srgbClr val="DE0000"/>
                </a:solidFill>
              </a:rPr>
              <a:t>three stories </a:t>
            </a:r>
            <a:r>
              <a:rPr lang="en-GB" dirty="0"/>
              <a:t>from my life. </a:t>
            </a:r>
            <a:endParaRPr lang="en-GB" dirty="0" smtClean="0"/>
          </a:p>
          <a:p>
            <a:pPr marL="0" indent="0">
              <a:buNone/>
            </a:pPr>
            <a:r>
              <a:rPr lang="en-GB" b="1" dirty="0"/>
              <a:t>	</a:t>
            </a:r>
            <a:r>
              <a:rPr lang="en-GB" dirty="0" smtClean="0"/>
              <a:t>That’s </a:t>
            </a:r>
            <a:r>
              <a:rPr lang="en-GB" dirty="0"/>
              <a:t>it. </a:t>
            </a:r>
            <a:endParaRPr lang="en-GB" dirty="0" smtClean="0"/>
          </a:p>
          <a:p>
            <a:pPr marL="0" indent="0">
              <a:buNone/>
            </a:pPr>
            <a:r>
              <a:rPr lang="en-GB" dirty="0"/>
              <a:t>	</a:t>
            </a:r>
            <a:r>
              <a:rPr lang="en-GB" dirty="0" smtClean="0"/>
              <a:t>No </a:t>
            </a:r>
            <a:r>
              <a:rPr lang="en-GB" dirty="0"/>
              <a:t>big deal. </a:t>
            </a:r>
            <a:endParaRPr lang="en-GB" dirty="0" smtClean="0"/>
          </a:p>
          <a:p>
            <a:pPr marL="0" indent="0">
              <a:buNone/>
            </a:pPr>
            <a:r>
              <a:rPr lang="en-GB" dirty="0"/>
              <a:t>	</a:t>
            </a:r>
            <a:r>
              <a:rPr lang="en-GB" dirty="0" smtClean="0"/>
              <a:t>Just </a:t>
            </a:r>
            <a:r>
              <a:rPr lang="en-GB" dirty="0"/>
              <a:t>three stories.</a:t>
            </a:r>
            <a:endParaRPr lang="en-GB" dirty="0" smtClean="0"/>
          </a:p>
          <a:p>
            <a:pPr marL="0" indent="0">
              <a:buNone/>
            </a:pPr>
            <a:r>
              <a:rPr lang="pt-PT" dirty="0" err="1" smtClean="0"/>
              <a:t>The</a:t>
            </a:r>
            <a:r>
              <a:rPr lang="pt-PT" dirty="0" smtClean="0"/>
              <a:t> </a:t>
            </a:r>
            <a:r>
              <a:rPr lang="pt-PT" dirty="0" err="1" smtClean="0"/>
              <a:t>first</a:t>
            </a:r>
            <a:r>
              <a:rPr lang="pt-PT" dirty="0" smtClean="0"/>
              <a:t> </a:t>
            </a:r>
            <a:r>
              <a:rPr lang="pt-PT" dirty="0" err="1" smtClean="0"/>
              <a:t>story</a:t>
            </a:r>
            <a:r>
              <a:rPr lang="pt-PT" dirty="0" smtClean="0"/>
              <a:t> </a:t>
            </a:r>
            <a:r>
              <a:rPr lang="pt-PT" dirty="0" err="1" smtClean="0"/>
              <a:t>is</a:t>
            </a:r>
            <a:r>
              <a:rPr lang="pt-PT" dirty="0" smtClean="0"/>
              <a:t> </a:t>
            </a:r>
            <a:r>
              <a:rPr lang="pt-PT" dirty="0" err="1" smtClean="0"/>
              <a:t>about</a:t>
            </a:r>
            <a:r>
              <a:rPr lang="pt-PT" dirty="0" smtClean="0"/>
              <a:t> </a:t>
            </a:r>
            <a:r>
              <a:rPr lang="pt-PT" dirty="0" err="1" smtClean="0"/>
              <a:t>connecting</a:t>
            </a:r>
            <a:r>
              <a:rPr lang="pt-PT" dirty="0" smtClean="0"/>
              <a:t> </a:t>
            </a:r>
            <a:r>
              <a:rPr lang="pt-PT" dirty="0" err="1" smtClean="0"/>
              <a:t>the</a:t>
            </a:r>
            <a:r>
              <a:rPr lang="pt-PT" dirty="0" smtClean="0"/>
              <a:t> </a:t>
            </a:r>
            <a:r>
              <a:rPr lang="pt-PT" dirty="0" err="1" smtClean="0"/>
              <a:t>dots</a:t>
            </a:r>
            <a:r>
              <a:rPr lang="pt-PT" dirty="0" smtClean="0"/>
              <a:t>.</a:t>
            </a:r>
            <a:endParaRPr lang="en-GB" dirty="0"/>
          </a:p>
          <a:p>
            <a:endParaRPr lang="en-GB" dirty="0" smtClean="0"/>
          </a:p>
          <a:p>
            <a:endParaRPr lang="en-GB" dirty="0"/>
          </a:p>
          <a:p>
            <a:endParaRPr lang="en-GB" dirty="0" smtClean="0"/>
          </a:p>
          <a:p>
            <a:endParaRPr lang="en-GB" dirty="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11</a:t>
            </a:fld>
            <a:endParaRPr lang="en-GB"/>
          </a:p>
        </p:txBody>
      </p:sp>
    </p:spTree>
    <p:extLst>
      <p:ext uri="{BB962C8B-B14F-4D97-AF65-F5344CB8AC3E}">
        <p14:creationId xmlns:p14="http://schemas.microsoft.com/office/powerpoint/2010/main" val="663974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09039"/>
          </a:xfrm>
          <a:solidFill>
            <a:srgbClr val="DE0000"/>
          </a:solidFill>
        </p:spPr>
        <p:txBody>
          <a:bodyPr/>
          <a:lstStyle/>
          <a:p>
            <a:pPr algn="ctr"/>
            <a:r>
              <a:rPr lang="pt-PT" dirty="0" smtClean="0"/>
              <a:t>Perguntas retóricas</a:t>
            </a:r>
            <a:endParaRPr lang="en-GB" dirty="0"/>
          </a:p>
        </p:txBody>
      </p:sp>
      <p:sp>
        <p:nvSpPr>
          <p:cNvPr id="3" name="Marcador de Posição de Conteúdo 2"/>
          <p:cNvSpPr>
            <a:spLocks noGrp="1"/>
          </p:cNvSpPr>
          <p:nvPr>
            <p:ph idx="1"/>
          </p:nvPr>
        </p:nvSpPr>
        <p:spPr/>
        <p:txBody>
          <a:bodyPr/>
          <a:lstStyle/>
          <a:p>
            <a:r>
              <a:rPr lang="pt-PT" dirty="0" smtClean="0"/>
              <a:t>O orador coloca uma pergunta mas não espera nenhuma resposta dos ouvintes</a:t>
            </a:r>
          </a:p>
          <a:p>
            <a:r>
              <a:rPr lang="pt-PT" dirty="0" smtClean="0"/>
              <a:t>Permite </a:t>
            </a:r>
          </a:p>
          <a:p>
            <a:pPr lvl="1"/>
            <a:r>
              <a:rPr lang="pt-PT" sz="2800" dirty="0" smtClean="0"/>
              <a:t>pôr os ouvintes a pensar</a:t>
            </a:r>
          </a:p>
          <a:p>
            <a:pPr lvl="1"/>
            <a:r>
              <a:rPr lang="pt-PT" sz="2800" dirty="0"/>
              <a:t>c</a:t>
            </a:r>
            <a:r>
              <a:rPr lang="pt-PT" sz="2800" dirty="0" smtClean="0"/>
              <a:t>onvidar os ouvintes a partilhar as opiniões do orador</a:t>
            </a:r>
          </a:p>
          <a:p>
            <a:pPr lvl="1"/>
            <a:r>
              <a:rPr lang="pt-PT" sz="2800" dirty="0"/>
              <a:t>c</a:t>
            </a:r>
            <a:r>
              <a:rPr lang="pt-PT" sz="2800" dirty="0" smtClean="0"/>
              <a:t>olocar uma pergunta que os ouvintes estão já a pensar para dar logo a resposta</a:t>
            </a:r>
            <a:endParaRPr lang="en-GB" sz="2800" dirty="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12</a:t>
            </a:fld>
            <a:endParaRPr lang="en-GB"/>
          </a:p>
        </p:txBody>
      </p:sp>
    </p:spTree>
    <p:extLst>
      <p:ext uri="{BB962C8B-B14F-4D97-AF65-F5344CB8AC3E}">
        <p14:creationId xmlns:p14="http://schemas.microsoft.com/office/powerpoint/2010/main" val="293449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83990"/>
          </a:xfrm>
          <a:solidFill>
            <a:srgbClr val="DE0000"/>
          </a:solidFill>
        </p:spPr>
        <p:txBody>
          <a:bodyPr/>
          <a:lstStyle/>
          <a:p>
            <a:pPr algn="ctr"/>
            <a:r>
              <a:rPr lang="pt-PT" dirty="0" smtClean="0"/>
              <a:t>Perguntas retóricas</a:t>
            </a:r>
            <a:endParaRPr lang="en-GB" dirty="0"/>
          </a:p>
        </p:txBody>
      </p:sp>
      <p:sp>
        <p:nvSpPr>
          <p:cNvPr id="3" name="Marcador de Posição de Conteúdo 2"/>
          <p:cNvSpPr>
            <a:spLocks noGrp="1"/>
          </p:cNvSpPr>
          <p:nvPr>
            <p:ph idx="1"/>
          </p:nvPr>
        </p:nvSpPr>
        <p:spPr/>
        <p:txBody>
          <a:bodyPr/>
          <a:lstStyle/>
          <a:p>
            <a:pPr marL="0" indent="0">
              <a:buNone/>
            </a:pPr>
            <a:r>
              <a:rPr lang="pt-PT" dirty="0" err="1" smtClean="0"/>
              <a:t>The</a:t>
            </a:r>
            <a:r>
              <a:rPr lang="pt-PT" dirty="0" smtClean="0"/>
              <a:t> </a:t>
            </a:r>
            <a:r>
              <a:rPr lang="pt-PT" dirty="0" err="1" smtClean="0"/>
              <a:t>first</a:t>
            </a:r>
            <a:r>
              <a:rPr lang="pt-PT" dirty="0" smtClean="0"/>
              <a:t> </a:t>
            </a:r>
            <a:r>
              <a:rPr lang="pt-PT" dirty="0" err="1" smtClean="0"/>
              <a:t>story</a:t>
            </a:r>
            <a:r>
              <a:rPr lang="pt-PT" dirty="0" smtClean="0"/>
              <a:t> </a:t>
            </a:r>
            <a:r>
              <a:rPr lang="pt-PT" dirty="0" err="1" smtClean="0"/>
              <a:t>is</a:t>
            </a:r>
            <a:r>
              <a:rPr lang="pt-PT" dirty="0" smtClean="0"/>
              <a:t> </a:t>
            </a:r>
            <a:r>
              <a:rPr lang="pt-PT" dirty="0" err="1" smtClean="0"/>
              <a:t>about</a:t>
            </a:r>
            <a:r>
              <a:rPr lang="pt-PT" dirty="0" smtClean="0"/>
              <a:t> </a:t>
            </a:r>
            <a:r>
              <a:rPr lang="pt-PT" dirty="0" err="1" smtClean="0"/>
              <a:t>connecting</a:t>
            </a:r>
            <a:r>
              <a:rPr lang="pt-PT" dirty="0" smtClean="0"/>
              <a:t> </a:t>
            </a:r>
            <a:r>
              <a:rPr lang="pt-PT" dirty="0" err="1" smtClean="0"/>
              <a:t>the</a:t>
            </a:r>
            <a:r>
              <a:rPr lang="pt-PT" dirty="0" smtClean="0"/>
              <a:t> </a:t>
            </a:r>
            <a:r>
              <a:rPr lang="pt-PT" dirty="0" err="1" smtClean="0"/>
              <a:t>dots</a:t>
            </a:r>
            <a:r>
              <a:rPr lang="pt-PT" dirty="0" smtClean="0"/>
              <a:t>.</a:t>
            </a:r>
            <a:endParaRPr lang="en-GB" dirty="0" smtClean="0"/>
          </a:p>
          <a:p>
            <a:pPr marL="0" indent="0">
              <a:buNone/>
            </a:pPr>
            <a:r>
              <a:rPr lang="en-GB" dirty="0" smtClean="0"/>
              <a:t>I </a:t>
            </a:r>
            <a:r>
              <a:rPr lang="en-GB" dirty="0"/>
              <a:t>dropped out of Reed College after the first 6 months, but then stayed around as a drop-in for another 18 months or so before I really quit. </a:t>
            </a:r>
            <a:endParaRPr lang="en-GB" dirty="0" smtClean="0"/>
          </a:p>
          <a:p>
            <a:pPr marL="0" indent="0">
              <a:buNone/>
            </a:pPr>
            <a:r>
              <a:rPr lang="en-GB" sz="3200" b="1" dirty="0" smtClean="0">
                <a:solidFill>
                  <a:srgbClr val="DE0000"/>
                </a:solidFill>
              </a:rPr>
              <a:t>So </a:t>
            </a:r>
            <a:r>
              <a:rPr lang="en-GB" sz="3200" b="1" dirty="0">
                <a:solidFill>
                  <a:srgbClr val="DE0000"/>
                </a:solidFill>
              </a:rPr>
              <a:t>why did I drop out?</a:t>
            </a:r>
          </a:p>
          <a:p>
            <a:pPr marL="0" indent="0">
              <a:buNone/>
            </a:pPr>
            <a:r>
              <a:rPr lang="en-GB" dirty="0"/>
              <a:t>It started before I was </a:t>
            </a:r>
            <a:r>
              <a:rPr lang="en-GB" dirty="0" smtClean="0"/>
              <a:t>born….</a:t>
            </a:r>
            <a:endParaRPr lang="en-GB" dirty="0"/>
          </a:p>
          <a:p>
            <a:endParaRPr lang="en-GB" dirty="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13</a:t>
            </a:fld>
            <a:endParaRPr lang="en-GB"/>
          </a:p>
        </p:txBody>
      </p:sp>
    </p:spTree>
    <p:extLst>
      <p:ext uri="{BB962C8B-B14F-4D97-AF65-F5344CB8AC3E}">
        <p14:creationId xmlns:p14="http://schemas.microsoft.com/office/powerpoint/2010/main" val="1762895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19098"/>
          </a:xfrm>
          <a:solidFill>
            <a:srgbClr val="DE0000"/>
          </a:solidFill>
        </p:spPr>
        <p:txBody>
          <a:bodyPr/>
          <a:lstStyle/>
          <a:p>
            <a:pPr algn="ctr"/>
            <a:r>
              <a:rPr lang="pt-PT" dirty="0" smtClean="0"/>
              <a:t>Trios</a:t>
            </a:r>
            <a:endParaRPr lang="en-GB" dirty="0"/>
          </a:p>
        </p:txBody>
      </p:sp>
      <p:sp>
        <p:nvSpPr>
          <p:cNvPr id="3" name="Marcador de Posição de Conteúdo 2"/>
          <p:cNvSpPr>
            <a:spLocks noGrp="1"/>
          </p:cNvSpPr>
          <p:nvPr>
            <p:ph idx="1"/>
          </p:nvPr>
        </p:nvSpPr>
        <p:spPr>
          <a:xfrm>
            <a:off x="838200" y="1825624"/>
            <a:ext cx="10515600" cy="4904959"/>
          </a:xfrm>
        </p:spPr>
        <p:txBody>
          <a:bodyPr>
            <a:normAutofit/>
          </a:bodyPr>
          <a:lstStyle/>
          <a:p>
            <a:pPr marL="0" indent="0">
              <a:buNone/>
            </a:pPr>
            <a:r>
              <a:rPr lang="en-GB" sz="3000" dirty="0"/>
              <a:t>Because I had dropped out and didn’t have to take the normal classes, I decided to take a calligraphy class to learn how to do this. I learned </a:t>
            </a:r>
            <a:r>
              <a:rPr lang="en-GB" sz="3000" dirty="0" smtClean="0"/>
              <a:t>	</a:t>
            </a:r>
          </a:p>
          <a:p>
            <a:pPr marL="0" indent="0">
              <a:buNone/>
            </a:pPr>
            <a:r>
              <a:rPr lang="en-GB" dirty="0" smtClean="0"/>
              <a:t>(1)	</a:t>
            </a:r>
            <a:r>
              <a:rPr lang="en-GB" sz="3200" b="1" dirty="0" smtClean="0">
                <a:solidFill>
                  <a:srgbClr val="DE0000"/>
                </a:solidFill>
              </a:rPr>
              <a:t>about </a:t>
            </a:r>
            <a:r>
              <a:rPr lang="en-GB" sz="3200" b="1" dirty="0">
                <a:solidFill>
                  <a:srgbClr val="DE0000"/>
                </a:solidFill>
              </a:rPr>
              <a:t>serif and sans serif typefaces,</a:t>
            </a:r>
            <a:r>
              <a:rPr lang="en-GB" sz="3800" b="1" dirty="0">
                <a:solidFill>
                  <a:srgbClr val="DE0000"/>
                </a:solidFill>
              </a:rPr>
              <a:t> </a:t>
            </a:r>
            <a:endParaRPr lang="en-GB" sz="3800" b="1" dirty="0" smtClean="0">
              <a:solidFill>
                <a:srgbClr val="DE0000"/>
              </a:solidFill>
            </a:endParaRPr>
          </a:p>
          <a:p>
            <a:pPr marL="0" indent="0">
              <a:buNone/>
            </a:pPr>
            <a:r>
              <a:rPr lang="en-GB" dirty="0" smtClean="0"/>
              <a:t>(2)</a:t>
            </a:r>
            <a:r>
              <a:rPr lang="en-GB" sz="4000" dirty="0" smtClean="0"/>
              <a:t> 	</a:t>
            </a:r>
            <a:r>
              <a:rPr lang="en-GB" sz="3200" b="1" dirty="0" smtClean="0">
                <a:solidFill>
                  <a:srgbClr val="DE0000"/>
                </a:solidFill>
              </a:rPr>
              <a:t>about </a:t>
            </a:r>
            <a:r>
              <a:rPr lang="en-GB" sz="3200" b="1" dirty="0">
                <a:solidFill>
                  <a:srgbClr val="DE0000"/>
                </a:solidFill>
              </a:rPr>
              <a:t>varying the amount of space between </a:t>
            </a:r>
            <a:r>
              <a:rPr lang="en-GB" sz="3200" b="1" dirty="0" smtClean="0">
                <a:solidFill>
                  <a:srgbClr val="DE0000"/>
                </a:solidFill>
              </a:rPr>
              <a:t>			different </a:t>
            </a:r>
            <a:r>
              <a:rPr lang="en-GB" sz="3200" b="1" dirty="0">
                <a:solidFill>
                  <a:srgbClr val="DE0000"/>
                </a:solidFill>
              </a:rPr>
              <a:t>letter combinations, </a:t>
            </a:r>
            <a:endParaRPr lang="en-GB" sz="3200" b="1" dirty="0" smtClean="0">
              <a:solidFill>
                <a:srgbClr val="DE0000"/>
              </a:solidFill>
            </a:endParaRPr>
          </a:p>
          <a:p>
            <a:pPr marL="0" indent="0">
              <a:buNone/>
            </a:pPr>
            <a:r>
              <a:rPr lang="en-GB" dirty="0" smtClean="0"/>
              <a:t>(3)</a:t>
            </a:r>
            <a:r>
              <a:rPr lang="en-GB" sz="4000" dirty="0" smtClean="0"/>
              <a:t> 	</a:t>
            </a:r>
            <a:r>
              <a:rPr lang="en-GB" sz="3200" b="1" dirty="0" smtClean="0">
                <a:solidFill>
                  <a:srgbClr val="DE0000"/>
                </a:solidFill>
              </a:rPr>
              <a:t>about </a:t>
            </a:r>
            <a:r>
              <a:rPr lang="en-GB" sz="3200" b="1" dirty="0">
                <a:solidFill>
                  <a:srgbClr val="DE0000"/>
                </a:solidFill>
              </a:rPr>
              <a:t>what makes great typography great.</a:t>
            </a:r>
            <a:r>
              <a:rPr lang="en-GB" sz="3800" b="1" dirty="0">
                <a:solidFill>
                  <a:srgbClr val="DE0000"/>
                </a:solidFill>
              </a:rPr>
              <a:t> </a:t>
            </a:r>
            <a:endParaRPr lang="en-GB" sz="3800" b="1" dirty="0" smtClean="0">
              <a:solidFill>
                <a:srgbClr val="DE0000"/>
              </a:solidFill>
            </a:endParaRPr>
          </a:p>
          <a:p>
            <a:pPr marL="0" indent="0">
              <a:buNone/>
            </a:pPr>
            <a:r>
              <a:rPr lang="en-GB" sz="3000" dirty="0" smtClean="0"/>
              <a:t>It </a:t>
            </a:r>
            <a:r>
              <a:rPr lang="en-GB" sz="3000" dirty="0"/>
              <a:t>was beautiful, historical, artistically subtle in a way that science can’t capture, and I found it fascinating</a:t>
            </a:r>
            <a:r>
              <a:rPr lang="en-GB" sz="3000" dirty="0" smtClean="0"/>
              <a:t> </a:t>
            </a:r>
          </a:p>
          <a:p>
            <a:pPr marL="0" indent="0">
              <a:buNone/>
            </a:pPr>
            <a:endParaRPr lang="en-GB" dirty="0"/>
          </a:p>
          <a:p>
            <a:endParaRPr lang="en-GB" dirty="0" smtClean="0"/>
          </a:p>
          <a:p>
            <a:endParaRPr lang="en-GB" dirty="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14</a:t>
            </a:fld>
            <a:endParaRPr lang="en-GB"/>
          </a:p>
        </p:txBody>
      </p:sp>
    </p:spTree>
    <p:extLst>
      <p:ext uri="{BB962C8B-B14F-4D97-AF65-F5344CB8AC3E}">
        <p14:creationId xmlns:p14="http://schemas.microsoft.com/office/powerpoint/2010/main" val="3150223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19098"/>
          </a:xfrm>
          <a:solidFill>
            <a:srgbClr val="DE0000"/>
          </a:solidFill>
        </p:spPr>
        <p:txBody>
          <a:bodyPr/>
          <a:lstStyle/>
          <a:p>
            <a:pPr algn="ctr"/>
            <a:r>
              <a:rPr lang="pt-PT" dirty="0" smtClean="0"/>
              <a:t>Trios</a:t>
            </a:r>
            <a:endParaRPr lang="en-GB" dirty="0"/>
          </a:p>
        </p:txBody>
      </p:sp>
      <p:sp>
        <p:nvSpPr>
          <p:cNvPr id="3" name="Marcador de Posição de Conteúdo 2"/>
          <p:cNvSpPr>
            <a:spLocks noGrp="1"/>
          </p:cNvSpPr>
          <p:nvPr>
            <p:ph idx="1"/>
          </p:nvPr>
        </p:nvSpPr>
        <p:spPr>
          <a:xfrm>
            <a:off x="838200" y="1825624"/>
            <a:ext cx="10515600" cy="4904959"/>
          </a:xfrm>
        </p:spPr>
        <p:txBody>
          <a:bodyPr>
            <a:normAutofit lnSpcReduction="10000"/>
          </a:bodyPr>
          <a:lstStyle/>
          <a:p>
            <a:pPr marL="0" indent="0">
              <a:buNone/>
            </a:pPr>
            <a:r>
              <a:rPr lang="en-GB" sz="3000" dirty="0"/>
              <a:t>Because I had dropped out and didn’t have to take the normal classes, I decided to take a calligraphy class to learn how to do this. I learned about serif and sans serif typefaces</a:t>
            </a:r>
            <a:r>
              <a:rPr lang="en-GB" sz="3000" dirty="0" smtClean="0"/>
              <a:t>, </a:t>
            </a:r>
            <a:r>
              <a:rPr lang="en-GB" sz="3000" dirty="0"/>
              <a:t>about varying the amount of space between </a:t>
            </a:r>
            <a:r>
              <a:rPr lang="en-GB" sz="3000" dirty="0" smtClean="0"/>
              <a:t>different </a:t>
            </a:r>
            <a:r>
              <a:rPr lang="en-GB" sz="3000" dirty="0"/>
              <a:t>letter combinations, about what makes great typography great.</a:t>
            </a:r>
            <a:r>
              <a:rPr lang="en-GB" sz="3000" b="1" dirty="0">
                <a:solidFill>
                  <a:srgbClr val="DE0000"/>
                </a:solidFill>
              </a:rPr>
              <a:t> </a:t>
            </a:r>
          </a:p>
          <a:p>
            <a:pPr marL="0" indent="0">
              <a:buNone/>
            </a:pPr>
            <a:r>
              <a:rPr lang="en-GB" sz="3000" dirty="0"/>
              <a:t>It was</a:t>
            </a:r>
            <a:endParaRPr lang="en-GB" sz="3000" dirty="0" smtClean="0"/>
          </a:p>
          <a:p>
            <a:pPr marL="0" indent="0">
              <a:buNone/>
            </a:pPr>
            <a:r>
              <a:rPr lang="en-GB" dirty="0" smtClean="0"/>
              <a:t>(1)	</a:t>
            </a:r>
            <a:r>
              <a:rPr lang="en-GB" sz="3200" b="1" dirty="0" smtClean="0">
                <a:solidFill>
                  <a:srgbClr val="DE0000"/>
                </a:solidFill>
              </a:rPr>
              <a:t>beautiful</a:t>
            </a:r>
            <a:r>
              <a:rPr lang="en-GB" sz="3200" dirty="0" smtClean="0">
                <a:solidFill>
                  <a:srgbClr val="DE0000"/>
                </a:solidFill>
              </a:rPr>
              <a:t>,</a:t>
            </a:r>
            <a:endParaRPr lang="en-GB" sz="3200" b="1" dirty="0" smtClean="0">
              <a:solidFill>
                <a:srgbClr val="DE0000"/>
              </a:solidFill>
            </a:endParaRPr>
          </a:p>
          <a:p>
            <a:pPr marL="0" indent="0">
              <a:buNone/>
            </a:pPr>
            <a:r>
              <a:rPr lang="en-GB" dirty="0" smtClean="0"/>
              <a:t>(2)</a:t>
            </a:r>
            <a:r>
              <a:rPr lang="en-GB" sz="4000" dirty="0" smtClean="0"/>
              <a:t> 	</a:t>
            </a:r>
            <a:r>
              <a:rPr lang="en-GB" sz="3200" b="1" dirty="0" smtClean="0">
                <a:solidFill>
                  <a:srgbClr val="DE0000"/>
                </a:solidFill>
              </a:rPr>
              <a:t>historical</a:t>
            </a:r>
            <a:r>
              <a:rPr lang="en-GB" sz="3200" dirty="0" smtClean="0">
                <a:solidFill>
                  <a:srgbClr val="DE0000"/>
                </a:solidFill>
              </a:rPr>
              <a:t>,</a:t>
            </a:r>
            <a:endParaRPr lang="en-GB" sz="3200" b="1" dirty="0" smtClean="0">
              <a:solidFill>
                <a:srgbClr val="DE0000"/>
              </a:solidFill>
            </a:endParaRPr>
          </a:p>
          <a:p>
            <a:pPr marL="0" indent="0">
              <a:buNone/>
            </a:pPr>
            <a:r>
              <a:rPr lang="en-GB" dirty="0" smtClean="0"/>
              <a:t>(3)</a:t>
            </a:r>
            <a:r>
              <a:rPr lang="en-GB" sz="4000" dirty="0" smtClean="0"/>
              <a:t> 	</a:t>
            </a:r>
            <a:r>
              <a:rPr lang="en-GB" sz="3200" b="1" dirty="0" smtClean="0">
                <a:solidFill>
                  <a:srgbClr val="DE0000"/>
                </a:solidFill>
              </a:rPr>
              <a:t>artistically </a:t>
            </a:r>
            <a:r>
              <a:rPr lang="en-GB" sz="3200" b="1" dirty="0">
                <a:solidFill>
                  <a:srgbClr val="DE0000"/>
                </a:solidFill>
              </a:rPr>
              <a:t>subtle</a:t>
            </a:r>
            <a:r>
              <a:rPr lang="en-GB" sz="3000" dirty="0"/>
              <a:t> </a:t>
            </a:r>
            <a:endParaRPr lang="en-GB" sz="3000" dirty="0" smtClean="0"/>
          </a:p>
          <a:p>
            <a:pPr marL="0" indent="0">
              <a:buNone/>
            </a:pPr>
            <a:r>
              <a:rPr lang="en-GB" sz="3000" dirty="0" smtClean="0"/>
              <a:t>in </a:t>
            </a:r>
            <a:r>
              <a:rPr lang="en-GB" sz="3000" dirty="0"/>
              <a:t>a way that science can’t capture, and I found it fascinating</a:t>
            </a:r>
            <a:r>
              <a:rPr lang="en-GB" sz="3000" dirty="0" smtClean="0"/>
              <a:t> </a:t>
            </a:r>
          </a:p>
          <a:p>
            <a:pPr marL="0" indent="0">
              <a:buNone/>
            </a:pPr>
            <a:endParaRPr lang="en-GB" dirty="0"/>
          </a:p>
          <a:p>
            <a:endParaRPr lang="en-GB" dirty="0" smtClean="0"/>
          </a:p>
          <a:p>
            <a:endParaRPr lang="en-GB" dirty="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15</a:t>
            </a:fld>
            <a:endParaRPr lang="en-GB"/>
          </a:p>
        </p:txBody>
      </p:sp>
    </p:spTree>
    <p:extLst>
      <p:ext uri="{BB962C8B-B14F-4D97-AF65-F5344CB8AC3E}">
        <p14:creationId xmlns:p14="http://schemas.microsoft.com/office/powerpoint/2010/main" val="2608020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54009"/>
          </a:xfrm>
          <a:solidFill>
            <a:srgbClr val="DE0000"/>
          </a:solidFill>
        </p:spPr>
        <p:txBody>
          <a:bodyPr/>
          <a:lstStyle/>
          <a:p>
            <a:pPr algn="ctr"/>
            <a:r>
              <a:rPr lang="pt-PT" dirty="0" smtClean="0"/>
              <a:t>Estruturas paralelas</a:t>
            </a:r>
            <a:endParaRPr lang="en-GB" dirty="0"/>
          </a:p>
        </p:txBody>
      </p:sp>
      <p:sp>
        <p:nvSpPr>
          <p:cNvPr id="3" name="Marcador de Posição de Conteúdo 2"/>
          <p:cNvSpPr>
            <a:spLocks noGrp="1"/>
          </p:cNvSpPr>
          <p:nvPr>
            <p:ph idx="1"/>
          </p:nvPr>
        </p:nvSpPr>
        <p:spPr/>
        <p:txBody>
          <a:bodyPr/>
          <a:lstStyle/>
          <a:p>
            <a:r>
              <a:rPr lang="pt-PT" dirty="0" smtClean="0"/>
              <a:t>Utiliza a mesma estrutura gramatica com léxico diferente</a:t>
            </a:r>
          </a:p>
          <a:p>
            <a:r>
              <a:rPr lang="pt-PT" dirty="0"/>
              <a:t>Permite</a:t>
            </a:r>
          </a:p>
          <a:p>
            <a:pPr lvl="1"/>
            <a:r>
              <a:rPr lang="pt-PT" dirty="0"/>
              <a:t>exprimir a ideia de forma clara</a:t>
            </a:r>
          </a:p>
          <a:p>
            <a:pPr lvl="1"/>
            <a:r>
              <a:rPr lang="pt-PT" dirty="0"/>
              <a:t>aumentar o potencial de os ouvintes memorizar a ideia</a:t>
            </a:r>
          </a:p>
          <a:p>
            <a:pPr lvl="1"/>
            <a:r>
              <a:rPr lang="pt-PT" dirty="0"/>
              <a:t>introduzir equilíbrio/ ritmo</a:t>
            </a:r>
          </a:p>
          <a:p>
            <a:pPr lvl="1"/>
            <a:r>
              <a:rPr lang="pt-PT" dirty="0"/>
              <a:t>exprimir a ideia de forma concisa</a:t>
            </a:r>
          </a:p>
          <a:p>
            <a:pPr lvl="1"/>
            <a:r>
              <a:rPr lang="pt-PT" dirty="0"/>
              <a:t>sublinhar uma comparação</a:t>
            </a:r>
          </a:p>
          <a:p>
            <a:endParaRPr lang="en-GB" dirty="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16</a:t>
            </a:fld>
            <a:endParaRPr lang="en-GB"/>
          </a:p>
        </p:txBody>
      </p:sp>
    </p:spTree>
    <p:extLst>
      <p:ext uri="{BB962C8B-B14F-4D97-AF65-F5344CB8AC3E}">
        <p14:creationId xmlns:p14="http://schemas.microsoft.com/office/powerpoint/2010/main" val="187261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19098"/>
          </a:xfrm>
          <a:solidFill>
            <a:srgbClr val="DE0000"/>
          </a:solidFill>
        </p:spPr>
        <p:txBody>
          <a:bodyPr/>
          <a:lstStyle/>
          <a:p>
            <a:pPr algn="ctr"/>
            <a:r>
              <a:rPr lang="pt-PT" dirty="0" smtClean="0"/>
              <a:t>Estruturas paralelas</a:t>
            </a:r>
            <a:endParaRPr lang="en-GB" dirty="0"/>
          </a:p>
        </p:txBody>
      </p:sp>
      <p:sp>
        <p:nvSpPr>
          <p:cNvPr id="3" name="Marcador de Posição de Conteúdo 2"/>
          <p:cNvSpPr>
            <a:spLocks noGrp="1"/>
          </p:cNvSpPr>
          <p:nvPr>
            <p:ph idx="1"/>
          </p:nvPr>
        </p:nvSpPr>
        <p:spPr>
          <a:xfrm>
            <a:off x="838200" y="1825624"/>
            <a:ext cx="10515600" cy="4904959"/>
          </a:xfrm>
        </p:spPr>
        <p:txBody>
          <a:bodyPr>
            <a:normAutofit/>
          </a:bodyPr>
          <a:lstStyle/>
          <a:p>
            <a:pPr marL="0" indent="0">
              <a:buNone/>
            </a:pPr>
            <a:r>
              <a:rPr lang="en-GB" sz="3000" dirty="0"/>
              <a:t>Because I had dropped out and didn’t have to take the normal classes, I decided to take a calligraphy class to learn how to do this. I learned </a:t>
            </a:r>
            <a:r>
              <a:rPr lang="en-GB" sz="3000" dirty="0" smtClean="0"/>
              <a:t>	</a:t>
            </a:r>
          </a:p>
          <a:p>
            <a:pPr marL="0" indent="0">
              <a:buNone/>
            </a:pPr>
            <a:r>
              <a:rPr lang="en-GB" dirty="0" smtClean="0"/>
              <a:t>(1)	</a:t>
            </a:r>
            <a:r>
              <a:rPr lang="en-GB" sz="3200" b="1" dirty="0" smtClean="0">
                <a:solidFill>
                  <a:srgbClr val="DE0000"/>
                </a:solidFill>
              </a:rPr>
              <a:t>about </a:t>
            </a:r>
            <a:r>
              <a:rPr lang="en-GB" sz="3200" b="1" dirty="0">
                <a:solidFill>
                  <a:srgbClr val="DE0000"/>
                </a:solidFill>
              </a:rPr>
              <a:t>serif and sans serif typefaces,</a:t>
            </a:r>
            <a:r>
              <a:rPr lang="en-GB" sz="3800" b="1" dirty="0">
                <a:solidFill>
                  <a:srgbClr val="DE0000"/>
                </a:solidFill>
              </a:rPr>
              <a:t> </a:t>
            </a:r>
            <a:endParaRPr lang="en-GB" sz="3800" b="1" dirty="0" smtClean="0">
              <a:solidFill>
                <a:srgbClr val="DE0000"/>
              </a:solidFill>
            </a:endParaRPr>
          </a:p>
          <a:p>
            <a:pPr marL="0" indent="0">
              <a:buNone/>
            </a:pPr>
            <a:r>
              <a:rPr lang="en-GB" dirty="0" smtClean="0"/>
              <a:t>(2)</a:t>
            </a:r>
            <a:r>
              <a:rPr lang="en-GB" sz="4000" dirty="0" smtClean="0"/>
              <a:t> 	</a:t>
            </a:r>
            <a:r>
              <a:rPr lang="en-GB" sz="3200" b="1" dirty="0" smtClean="0">
                <a:solidFill>
                  <a:srgbClr val="DE0000"/>
                </a:solidFill>
              </a:rPr>
              <a:t>about </a:t>
            </a:r>
            <a:r>
              <a:rPr lang="en-GB" sz="3200" b="1" dirty="0">
                <a:solidFill>
                  <a:srgbClr val="DE0000"/>
                </a:solidFill>
              </a:rPr>
              <a:t>varying the amount of space between </a:t>
            </a:r>
            <a:r>
              <a:rPr lang="en-GB" sz="3200" b="1" dirty="0" smtClean="0">
                <a:solidFill>
                  <a:srgbClr val="DE0000"/>
                </a:solidFill>
              </a:rPr>
              <a:t>			different </a:t>
            </a:r>
            <a:r>
              <a:rPr lang="en-GB" sz="3200" b="1" dirty="0">
                <a:solidFill>
                  <a:srgbClr val="DE0000"/>
                </a:solidFill>
              </a:rPr>
              <a:t>letter combinations, </a:t>
            </a:r>
            <a:endParaRPr lang="en-GB" sz="3200" b="1" dirty="0" smtClean="0">
              <a:solidFill>
                <a:srgbClr val="DE0000"/>
              </a:solidFill>
            </a:endParaRPr>
          </a:p>
          <a:p>
            <a:pPr marL="0" indent="0">
              <a:buNone/>
            </a:pPr>
            <a:r>
              <a:rPr lang="en-GB" dirty="0" smtClean="0"/>
              <a:t>(3)</a:t>
            </a:r>
            <a:r>
              <a:rPr lang="en-GB" sz="4000" dirty="0" smtClean="0"/>
              <a:t> 	</a:t>
            </a:r>
            <a:r>
              <a:rPr lang="en-GB" sz="3200" b="1" dirty="0" smtClean="0">
                <a:solidFill>
                  <a:srgbClr val="DE0000"/>
                </a:solidFill>
              </a:rPr>
              <a:t>about </a:t>
            </a:r>
            <a:r>
              <a:rPr lang="en-GB" sz="3200" b="1" dirty="0">
                <a:solidFill>
                  <a:srgbClr val="DE0000"/>
                </a:solidFill>
              </a:rPr>
              <a:t>what makes great typography great.</a:t>
            </a:r>
            <a:r>
              <a:rPr lang="en-GB" sz="3800" b="1" dirty="0">
                <a:solidFill>
                  <a:srgbClr val="DE0000"/>
                </a:solidFill>
              </a:rPr>
              <a:t> </a:t>
            </a:r>
            <a:endParaRPr lang="en-GB" sz="3800" b="1" dirty="0" smtClean="0">
              <a:solidFill>
                <a:srgbClr val="DE0000"/>
              </a:solidFill>
            </a:endParaRPr>
          </a:p>
          <a:p>
            <a:pPr marL="0" indent="0">
              <a:buNone/>
            </a:pPr>
            <a:r>
              <a:rPr lang="en-GB" sz="3000" dirty="0" smtClean="0"/>
              <a:t>It </a:t>
            </a:r>
            <a:r>
              <a:rPr lang="en-GB" sz="3000" dirty="0"/>
              <a:t>was beautiful, historical, artistically subtle in a way that science can’t capture, and I found it fascinating</a:t>
            </a:r>
            <a:r>
              <a:rPr lang="en-GB" sz="3000" dirty="0" smtClean="0"/>
              <a:t> </a:t>
            </a:r>
          </a:p>
          <a:p>
            <a:pPr marL="0" indent="0">
              <a:buNone/>
            </a:pPr>
            <a:endParaRPr lang="en-GB" dirty="0"/>
          </a:p>
          <a:p>
            <a:endParaRPr lang="en-GB" dirty="0" smtClean="0"/>
          </a:p>
          <a:p>
            <a:endParaRPr lang="en-GB" dirty="0"/>
          </a:p>
        </p:txBody>
      </p:sp>
      <p:sp>
        <p:nvSpPr>
          <p:cNvPr id="5" name="CaixaDeTexto 4"/>
          <p:cNvSpPr txBox="1"/>
          <p:nvPr/>
        </p:nvSpPr>
        <p:spPr>
          <a:xfrm>
            <a:off x="9608695" y="3301989"/>
            <a:ext cx="2617658" cy="1569660"/>
          </a:xfrm>
          <a:prstGeom prst="rect">
            <a:avLst/>
          </a:prstGeom>
          <a:noFill/>
        </p:spPr>
        <p:txBody>
          <a:bodyPr wrap="square" rtlCol="0">
            <a:spAutoFit/>
          </a:bodyPr>
          <a:lstStyle/>
          <a:p>
            <a:r>
              <a:rPr lang="pt-PT" sz="3200" b="1" dirty="0" smtClean="0">
                <a:solidFill>
                  <a:srgbClr val="00B050"/>
                </a:solidFill>
              </a:rPr>
              <a:t>São todas frases preposicionais</a:t>
            </a:r>
            <a:endParaRPr lang="en-GB" sz="3200" b="1" dirty="0">
              <a:solidFill>
                <a:srgbClr val="00B050"/>
              </a:solidFill>
            </a:endParaRPr>
          </a:p>
        </p:txBody>
      </p:sp>
      <p:sp>
        <p:nvSpPr>
          <p:cNvPr id="6" name="Chaveta à direita 5"/>
          <p:cNvSpPr/>
          <p:nvPr/>
        </p:nvSpPr>
        <p:spPr>
          <a:xfrm>
            <a:off x="9129010" y="3147934"/>
            <a:ext cx="479685" cy="2338466"/>
          </a:xfrm>
          <a:prstGeom prst="rightBrace">
            <a:avLst>
              <a:gd name="adj1" fmla="val 39583"/>
              <a:gd name="adj2" fmla="val 50000"/>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17</a:t>
            </a:fld>
            <a:endParaRPr lang="en-GB"/>
          </a:p>
        </p:txBody>
      </p:sp>
    </p:spTree>
    <p:extLst>
      <p:ext uri="{BB962C8B-B14F-4D97-AF65-F5344CB8AC3E}">
        <p14:creationId xmlns:p14="http://schemas.microsoft.com/office/powerpoint/2010/main" val="2875290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19098"/>
          </a:xfrm>
          <a:solidFill>
            <a:srgbClr val="DE0000"/>
          </a:solidFill>
        </p:spPr>
        <p:txBody>
          <a:bodyPr/>
          <a:lstStyle/>
          <a:p>
            <a:pPr algn="ctr"/>
            <a:r>
              <a:rPr lang="pt-PT" dirty="0" smtClean="0"/>
              <a:t>Estruturas paralelas</a:t>
            </a:r>
            <a:endParaRPr lang="en-GB" dirty="0"/>
          </a:p>
        </p:txBody>
      </p:sp>
      <p:sp>
        <p:nvSpPr>
          <p:cNvPr id="3" name="Marcador de Posição de Conteúdo 2"/>
          <p:cNvSpPr>
            <a:spLocks noGrp="1"/>
          </p:cNvSpPr>
          <p:nvPr>
            <p:ph idx="1"/>
          </p:nvPr>
        </p:nvSpPr>
        <p:spPr>
          <a:xfrm>
            <a:off x="838200" y="1825624"/>
            <a:ext cx="10515600" cy="4904959"/>
          </a:xfrm>
        </p:spPr>
        <p:txBody>
          <a:bodyPr>
            <a:normAutofit lnSpcReduction="10000"/>
          </a:bodyPr>
          <a:lstStyle/>
          <a:p>
            <a:pPr marL="0" indent="0">
              <a:buNone/>
            </a:pPr>
            <a:r>
              <a:rPr lang="en-GB" sz="3000" dirty="0"/>
              <a:t>Because I had dropped out and didn’t have to take the normal classes, I decided to take a calligraphy class to learn how to do this. I learned about serif and sans serif typefaces</a:t>
            </a:r>
            <a:r>
              <a:rPr lang="en-GB" sz="3000" dirty="0" smtClean="0"/>
              <a:t>, </a:t>
            </a:r>
            <a:r>
              <a:rPr lang="en-GB" sz="3000" dirty="0"/>
              <a:t>about varying the amount of space between </a:t>
            </a:r>
            <a:r>
              <a:rPr lang="en-GB" sz="3000" dirty="0" smtClean="0"/>
              <a:t>different </a:t>
            </a:r>
            <a:r>
              <a:rPr lang="en-GB" sz="3000" dirty="0"/>
              <a:t>letter combinations, about what makes great typography great.</a:t>
            </a:r>
            <a:r>
              <a:rPr lang="en-GB" sz="3000" b="1" dirty="0">
                <a:solidFill>
                  <a:srgbClr val="DE0000"/>
                </a:solidFill>
              </a:rPr>
              <a:t> </a:t>
            </a:r>
          </a:p>
          <a:p>
            <a:pPr marL="0" indent="0">
              <a:buNone/>
            </a:pPr>
            <a:r>
              <a:rPr lang="en-GB" sz="3000" dirty="0"/>
              <a:t>It was</a:t>
            </a:r>
            <a:endParaRPr lang="en-GB" sz="3000" dirty="0" smtClean="0"/>
          </a:p>
          <a:p>
            <a:pPr marL="0" indent="0">
              <a:buNone/>
            </a:pPr>
            <a:r>
              <a:rPr lang="en-GB" dirty="0" smtClean="0"/>
              <a:t>(1)	</a:t>
            </a:r>
            <a:r>
              <a:rPr lang="en-GB" sz="3200" b="1" dirty="0" smtClean="0">
                <a:solidFill>
                  <a:srgbClr val="DE0000"/>
                </a:solidFill>
              </a:rPr>
              <a:t>beautiful</a:t>
            </a:r>
            <a:r>
              <a:rPr lang="en-GB" sz="3200" dirty="0" smtClean="0">
                <a:solidFill>
                  <a:srgbClr val="DE0000"/>
                </a:solidFill>
              </a:rPr>
              <a:t>,</a:t>
            </a:r>
            <a:endParaRPr lang="en-GB" sz="3200" b="1" dirty="0" smtClean="0">
              <a:solidFill>
                <a:srgbClr val="DE0000"/>
              </a:solidFill>
            </a:endParaRPr>
          </a:p>
          <a:p>
            <a:pPr marL="0" indent="0">
              <a:buNone/>
            </a:pPr>
            <a:r>
              <a:rPr lang="en-GB" dirty="0" smtClean="0"/>
              <a:t>(2)</a:t>
            </a:r>
            <a:r>
              <a:rPr lang="en-GB" sz="4000" dirty="0" smtClean="0"/>
              <a:t> 	</a:t>
            </a:r>
            <a:r>
              <a:rPr lang="en-GB" sz="3200" b="1" dirty="0" smtClean="0">
                <a:solidFill>
                  <a:srgbClr val="DE0000"/>
                </a:solidFill>
              </a:rPr>
              <a:t>historical</a:t>
            </a:r>
            <a:r>
              <a:rPr lang="en-GB" sz="3200" dirty="0" smtClean="0">
                <a:solidFill>
                  <a:srgbClr val="DE0000"/>
                </a:solidFill>
              </a:rPr>
              <a:t>,</a:t>
            </a:r>
            <a:endParaRPr lang="en-GB" sz="3200" b="1" dirty="0" smtClean="0">
              <a:solidFill>
                <a:srgbClr val="DE0000"/>
              </a:solidFill>
            </a:endParaRPr>
          </a:p>
          <a:p>
            <a:pPr marL="0" indent="0">
              <a:buNone/>
            </a:pPr>
            <a:r>
              <a:rPr lang="en-GB" dirty="0" smtClean="0"/>
              <a:t>(3)</a:t>
            </a:r>
            <a:r>
              <a:rPr lang="en-GB" sz="4000" dirty="0" smtClean="0"/>
              <a:t> 	</a:t>
            </a:r>
            <a:r>
              <a:rPr lang="en-GB" sz="3200" b="1" dirty="0" smtClean="0">
                <a:solidFill>
                  <a:srgbClr val="DE0000"/>
                </a:solidFill>
              </a:rPr>
              <a:t>artistically </a:t>
            </a:r>
            <a:r>
              <a:rPr lang="en-GB" sz="3200" b="1" dirty="0">
                <a:solidFill>
                  <a:srgbClr val="DE0000"/>
                </a:solidFill>
              </a:rPr>
              <a:t>subtle</a:t>
            </a:r>
            <a:r>
              <a:rPr lang="en-GB" sz="3000" dirty="0"/>
              <a:t> </a:t>
            </a:r>
            <a:endParaRPr lang="en-GB" sz="3000" dirty="0" smtClean="0"/>
          </a:p>
          <a:p>
            <a:pPr marL="0" indent="0">
              <a:buNone/>
            </a:pPr>
            <a:r>
              <a:rPr lang="en-GB" sz="3000" dirty="0" smtClean="0"/>
              <a:t>in </a:t>
            </a:r>
            <a:r>
              <a:rPr lang="en-GB" sz="3000" dirty="0"/>
              <a:t>a way that science can’t capture, and I found it fascinating</a:t>
            </a:r>
            <a:r>
              <a:rPr lang="en-GB" sz="3000" dirty="0" smtClean="0"/>
              <a:t> </a:t>
            </a:r>
          </a:p>
          <a:p>
            <a:pPr marL="0" indent="0">
              <a:buNone/>
            </a:pPr>
            <a:endParaRPr lang="en-GB" dirty="0"/>
          </a:p>
          <a:p>
            <a:endParaRPr lang="en-GB" dirty="0" smtClean="0"/>
          </a:p>
          <a:p>
            <a:endParaRPr lang="en-GB" dirty="0"/>
          </a:p>
        </p:txBody>
      </p:sp>
      <p:sp>
        <p:nvSpPr>
          <p:cNvPr id="4" name="CaixaDeTexto 3"/>
          <p:cNvSpPr txBox="1"/>
          <p:nvPr/>
        </p:nvSpPr>
        <p:spPr>
          <a:xfrm>
            <a:off x="5831174" y="4278103"/>
            <a:ext cx="2293495" cy="1077218"/>
          </a:xfrm>
          <a:prstGeom prst="rect">
            <a:avLst/>
          </a:prstGeom>
          <a:noFill/>
        </p:spPr>
        <p:txBody>
          <a:bodyPr wrap="square" rtlCol="0">
            <a:spAutoFit/>
          </a:bodyPr>
          <a:lstStyle/>
          <a:p>
            <a:r>
              <a:rPr lang="pt-PT" sz="3200" b="1" dirty="0" smtClean="0">
                <a:solidFill>
                  <a:srgbClr val="00B050"/>
                </a:solidFill>
              </a:rPr>
              <a:t>São todos adjetivos</a:t>
            </a:r>
            <a:endParaRPr lang="en-GB" sz="3200" b="1" dirty="0">
              <a:solidFill>
                <a:srgbClr val="00B050"/>
              </a:solidFill>
            </a:endParaRPr>
          </a:p>
        </p:txBody>
      </p:sp>
      <p:sp>
        <p:nvSpPr>
          <p:cNvPr id="5" name="Chaveta à direita 4"/>
          <p:cNvSpPr/>
          <p:nvPr/>
        </p:nvSpPr>
        <p:spPr>
          <a:xfrm>
            <a:off x="5216577" y="4278103"/>
            <a:ext cx="479685" cy="1328218"/>
          </a:xfrm>
          <a:prstGeom prst="rightBrace">
            <a:avLst>
              <a:gd name="adj1" fmla="val 39583"/>
              <a:gd name="adj2" fmla="val 50000"/>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Marcador de Posição do Número do Diapositivo 5"/>
          <p:cNvSpPr>
            <a:spLocks noGrp="1"/>
          </p:cNvSpPr>
          <p:nvPr>
            <p:ph type="sldNum" sz="quarter" idx="12"/>
          </p:nvPr>
        </p:nvSpPr>
        <p:spPr/>
        <p:txBody>
          <a:bodyPr/>
          <a:lstStyle/>
          <a:p>
            <a:fld id="{EBD4ABFD-154A-4C65-AEA2-A4AAD04878C6}" type="slidenum">
              <a:rPr lang="en-GB" smtClean="0"/>
              <a:t>18</a:t>
            </a:fld>
            <a:endParaRPr lang="en-GB"/>
          </a:p>
        </p:txBody>
      </p:sp>
    </p:spTree>
    <p:extLst>
      <p:ext uri="{BB962C8B-B14F-4D97-AF65-F5344CB8AC3E}">
        <p14:creationId xmlns:p14="http://schemas.microsoft.com/office/powerpoint/2010/main" val="1244843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838199" y="1825625"/>
            <a:ext cx="11138941" cy="4351338"/>
          </a:xfrm>
        </p:spPr>
        <p:txBody>
          <a:bodyPr/>
          <a:lstStyle/>
          <a:p>
            <a:pPr marL="0" indent="0">
              <a:buNone/>
            </a:pPr>
            <a:r>
              <a:rPr lang="en-GB" dirty="0" smtClean="0"/>
              <a:t>I </a:t>
            </a:r>
            <a:r>
              <a:rPr lang="en-GB" dirty="0"/>
              <a:t>didn’t see it then, but it turned out that getting fired from Apple was the best thing that could have ever happened to me. </a:t>
            </a:r>
            <a:endParaRPr lang="en-GB" dirty="0" smtClean="0"/>
          </a:p>
          <a:p>
            <a:pPr marL="0" indent="0">
              <a:buNone/>
            </a:pPr>
            <a:r>
              <a:rPr lang="en-GB" sz="3200" b="1" dirty="0" smtClean="0">
                <a:solidFill>
                  <a:srgbClr val="DE0000"/>
                </a:solidFill>
              </a:rPr>
              <a:t>The </a:t>
            </a:r>
            <a:r>
              <a:rPr lang="en-GB" sz="3200" b="1" dirty="0">
                <a:solidFill>
                  <a:srgbClr val="DE0000"/>
                </a:solidFill>
              </a:rPr>
              <a:t>heaviness of being successful</a:t>
            </a:r>
            <a:r>
              <a:rPr lang="en-GB" dirty="0">
                <a:solidFill>
                  <a:srgbClr val="DE0000"/>
                </a:solidFill>
              </a:rPr>
              <a:t> </a:t>
            </a:r>
            <a:r>
              <a:rPr lang="en-GB" dirty="0"/>
              <a:t>was replaced by </a:t>
            </a:r>
            <a:endParaRPr lang="en-GB" dirty="0" smtClean="0"/>
          </a:p>
          <a:p>
            <a:pPr marL="0" indent="0">
              <a:buNone/>
            </a:pPr>
            <a:r>
              <a:rPr lang="en-GB" sz="3200" b="1" dirty="0" smtClean="0">
                <a:solidFill>
                  <a:srgbClr val="DE0000"/>
                </a:solidFill>
              </a:rPr>
              <a:t>the </a:t>
            </a:r>
            <a:r>
              <a:rPr lang="en-GB" sz="3200" b="1" dirty="0">
                <a:solidFill>
                  <a:srgbClr val="DE0000"/>
                </a:solidFill>
              </a:rPr>
              <a:t>lightness of being a beginner</a:t>
            </a:r>
            <a:r>
              <a:rPr lang="en-GB" sz="3200" dirty="0">
                <a:solidFill>
                  <a:srgbClr val="DE0000"/>
                </a:solidFill>
              </a:rPr>
              <a:t> </a:t>
            </a:r>
            <a:r>
              <a:rPr lang="en-GB" dirty="0"/>
              <a:t>again, less sure about everything. </a:t>
            </a:r>
            <a:endParaRPr lang="en-GB" dirty="0" smtClean="0"/>
          </a:p>
          <a:p>
            <a:pPr marL="0" indent="0">
              <a:buNone/>
            </a:pPr>
            <a:r>
              <a:rPr lang="en-GB" dirty="0" smtClean="0"/>
              <a:t>It </a:t>
            </a:r>
            <a:r>
              <a:rPr lang="en-GB" dirty="0"/>
              <a:t>freed me to enter one of the most creative periods of my life</a:t>
            </a:r>
            <a:r>
              <a:rPr lang="en-GB" dirty="0" smtClean="0"/>
              <a:t>.</a:t>
            </a:r>
          </a:p>
        </p:txBody>
      </p:sp>
      <p:sp>
        <p:nvSpPr>
          <p:cNvPr id="4" name="Título 1"/>
          <p:cNvSpPr txBox="1">
            <a:spLocks/>
          </p:cNvSpPr>
          <p:nvPr/>
        </p:nvSpPr>
        <p:spPr>
          <a:xfrm>
            <a:off x="838200" y="365126"/>
            <a:ext cx="10515600" cy="819098"/>
          </a:xfrm>
          <a:prstGeom prst="rect">
            <a:avLst/>
          </a:prstGeom>
          <a:solidFill>
            <a:srgbClr val="DE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mtClean="0"/>
              <a:t>Estruturas paralelas</a:t>
            </a:r>
            <a:endParaRPr lang="en-GB" dirty="0"/>
          </a:p>
        </p:txBody>
      </p:sp>
      <p:sp>
        <p:nvSpPr>
          <p:cNvPr id="2" name="Marcador de Posição do Número do Diapositivo 1"/>
          <p:cNvSpPr>
            <a:spLocks noGrp="1"/>
          </p:cNvSpPr>
          <p:nvPr>
            <p:ph type="sldNum" sz="quarter" idx="12"/>
          </p:nvPr>
        </p:nvSpPr>
        <p:spPr/>
        <p:txBody>
          <a:bodyPr/>
          <a:lstStyle/>
          <a:p>
            <a:fld id="{EBD4ABFD-154A-4C65-AEA2-A4AAD04878C6}" type="slidenum">
              <a:rPr lang="en-GB" smtClean="0"/>
              <a:t>19</a:t>
            </a:fld>
            <a:endParaRPr lang="en-GB"/>
          </a:p>
        </p:txBody>
      </p:sp>
    </p:spTree>
    <p:extLst>
      <p:ext uri="{BB962C8B-B14F-4D97-AF65-F5344CB8AC3E}">
        <p14:creationId xmlns:p14="http://schemas.microsoft.com/office/powerpoint/2010/main" val="3777758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79475"/>
          </a:xfrm>
          <a:solidFill>
            <a:srgbClr val="DE0000"/>
          </a:solidFill>
        </p:spPr>
        <p:txBody>
          <a:bodyPr>
            <a:normAutofit/>
          </a:bodyPr>
          <a:lstStyle/>
          <a:p>
            <a:r>
              <a:rPr lang="pt-PT" sz="3600" b="1" dirty="0"/>
              <a:t>Como é que os líderes conseguem comunicar tão bem?</a:t>
            </a:r>
            <a:endParaRPr lang="en-GB" sz="3600" dirty="0"/>
          </a:p>
        </p:txBody>
      </p:sp>
      <p:sp>
        <p:nvSpPr>
          <p:cNvPr id="3" name="Marcador de Posição de Conteúdo 2"/>
          <p:cNvSpPr>
            <a:spLocks noGrp="1"/>
          </p:cNvSpPr>
          <p:nvPr>
            <p:ph idx="1"/>
          </p:nvPr>
        </p:nvSpPr>
        <p:spPr/>
        <p:txBody>
          <a:bodyPr/>
          <a:lstStyle/>
          <a:p>
            <a:r>
              <a:rPr lang="pt-PT" dirty="0" smtClean="0"/>
              <a:t>Conselhos para escrever um bom discurso</a:t>
            </a:r>
          </a:p>
          <a:p>
            <a:r>
              <a:rPr lang="pt-PT" dirty="0" smtClean="0"/>
              <a:t>Uma visão mais técnica/académica</a:t>
            </a:r>
          </a:p>
          <a:p>
            <a:r>
              <a:rPr lang="pt-PT" dirty="0" smtClean="0"/>
              <a:t>Contrastar exemplos concretos</a:t>
            </a:r>
            <a:endParaRPr lang="en-GB" dirty="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2</a:t>
            </a:fld>
            <a:endParaRPr lang="en-GB"/>
          </a:p>
        </p:txBody>
      </p:sp>
    </p:spTree>
    <p:extLst>
      <p:ext uri="{BB962C8B-B14F-4D97-AF65-F5344CB8AC3E}">
        <p14:creationId xmlns:p14="http://schemas.microsoft.com/office/powerpoint/2010/main" val="51545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54009"/>
          </a:xfrm>
          <a:solidFill>
            <a:srgbClr val="DE0000"/>
          </a:solidFill>
        </p:spPr>
        <p:txBody>
          <a:bodyPr/>
          <a:lstStyle/>
          <a:p>
            <a:pPr algn="ctr"/>
            <a:r>
              <a:rPr lang="pt-PT" dirty="0" err="1" smtClean="0"/>
              <a:t>Eipistofia</a:t>
            </a:r>
            <a:endParaRPr lang="en-GB" dirty="0"/>
          </a:p>
        </p:txBody>
      </p:sp>
      <p:sp>
        <p:nvSpPr>
          <p:cNvPr id="3" name="Marcador de Posição de Conteúdo 2"/>
          <p:cNvSpPr>
            <a:spLocks noGrp="1"/>
          </p:cNvSpPr>
          <p:nvPr>
            <p:ph idx="1"/>
          </p:nvPr>
        </p:nvSpPr>
        <p:spPr>
          <a:xfrm>
            <a:off x="838200" y="2308485"/>
            <a:ext cx="10515600" cy="3868478"/>
          </a:xfrm>
        </p:spPr>
        <p:txBody>
          <a:bodyPr>
            <a:normAutofit/>
          </a:bodyPr>
          <a:lstStyle/>
          <a:p>
            <a:r>
              <a:rPr lang="pt-PT" dirty="0" smtClean="0"/>
              <a:t>Repetição intencional de um elemento ao fim da frase</a:t>
            </a:r>
          </a:p>
          <a:p>
            <a:endParaRPr lang="pt-PT" dirty="0" smtClean="0"/>
          </a:p>
          <a:p>
            <a:r>
              <a:rPr lang="pt-PT" dirty="0" smtClean="0"/>
              <a:t>Permite</a:t>
            </a:r>
          </a:p>
          <a:p>
            <a:pPr lvl="1"/>
            <a:r>
              <a:rPr lang="pt-PT" sz="2800" dirty="0" smtClean="0"/>
              <a:t>salientar a ideia, utilizando o foco da fim da frase </a:t>
            </a:r>
          </a:p>
          <a:p>
            <a:endParaRPr lang="en-GB" dirty="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20</a:t>
            </a:fld>
            <a:endParaRPr lang="en-GB"/>
          </a:p>
        </p:txBody>
      </p:sp>
    </p:spTree>
    <p:extLst>
      <p:ext uri="{BB962C8B-B14F-4D97-AF65-F5344CB8AC3E}">
        <p14:creationId xmlns:p14="http://schemas.microsoft.com/office/powerpoint/2010/main" val="174249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83990"/>
          </a:xfrm>
          <a:solidFill>
            <a:srgbClr val="DE0000"/>
          </a:solidFill>
        </p:spPr>
        <p:txBody>
          <a:bodyPr/>
          <a:lstStyle/>
          <a:p>
            <a:pPr algn="ctr"/>
            <a:r>
              <a:rPr lang="pt-PT" dirty="0" err="1" smtClean="0"/>
              <a:t>Epistofia</a:t>
            </a:r>
            <a:endParaRPr lang="en-GB" dirty="0"/>
          </a:p>
        </p:txBody>
      </p:sp>
      <p:sp>
        <p:nvSpPr>
          <p:cNvPr id="3" name="Marcador de Posição de Conteúdo 2"/>
          <p:cNvSpPr>
            <a:spLocks noGrp="1"/>
          </p:cNvSpPr>
          <p:nvPr>
            <p:ph idx="1"/>
          </p:nvPr>
        </p:nvSpPr>
        <p:spPr/>
        <p:txBody>
          <a:bodyPr/>
          <a:lstStyle/>
          <a:p>
            <a:pPr marL="0" indent="0">
              <a:buNone/>
            </a:pPr>
            <a:r>
              <a:rPr lang="en-GB" dirty="0"/>
              <a:t>How can you get fired from a company you started? Well, as Apple grew we hired someone who I thought was very talented to run the company with me, and for the first year or so things went well. But then our visions of the future began to diverge and eventually we had a falling out. When we did, our Board of Directors sided with him. </a:t>
            </a:r>
            <a:endParaRPr lang="en-GB" dirty="0" smtClean="0"/>
          </a:p>
          <a:p>
            <a:pPr marL="0" indent="0">
              <a:buNone/>
            </a:pPr>
            <a:r>
              <a:rPr lang="en-GB" dirty="0" smtClean="0"/>
              <a:t>So </a:t>
            </a:r>
            <a:r>
              <a:rPr lang="en-GB" dirty="0"/>
              <a:t>at 30 I was </a:t>
            </a:r>
            <a:r>
              <a:rPr lang="en-GB" sz="3200" b="1" dirty="0">
                <a:solidFill>
                  <a:srgbClr val="DE0000"/>
                </a:solidFill>
              </a:rPr>
              <a:t>out</a:t>
            </a:r>
            <a:r>
              <a:rPr lang="en-GB" dirty="0"/>
              <a:t>. </a:t>
            </a:r>
            <a:endParaRPr lang="en-GB" dirty="0" smtClean="0"/>
          </a:p>
          <a:p>
            <a:pPr marL="0" indent="0">
              <a:buNone/>
            </a:pPr>
            <a:r>
              <a:rPr lang="en-GB" dirty="0" smtClean="0"/>
              <a:t>And </a:t>
            </a:r>
            <a:r>
              <a:rPr lang="en-GB" dirty="0"/>
              <a:t>very publicly </a:t>
            </a:r>
            <a:r>
              <a:rPr lang="en-GB" sz="3200" b="1" dirty="0">
                <a:solidFill>
                  <a:srgbClr val="DE0000"/>
                </a:solidFill>
              </a:rPr>
              <a:t>out</a:t>
            </a:r>
            <a:r>
              <a:rPr lang="en-GB" dirty="0"/>
              <a:t>. </a:t>
            </a:r>
            <a:endParaRPr lang="en-GB" dirty="0" smtClean="0"/>
          </a:p>
          <a:p>
            <a:pPr marL="0" indent="0">
              <a:buNone/>
            </a:pPr>
            <a:r>
              <a:rPr lang="en-GB" dirty="0" smtClean="0"/>
              <a:t>What </a:t>
            </a:r>
            <a:r>
              <a:rPr lang="en-GB" dirty="0"/>
              <a:t>had been the focus of my entire adult life was gone, and it was devastating.</a:t>
            </a:r>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21</a:t>
            </a:fld>
            <a:endParaRPr lang="en-GB"/>
          </a:p>
        </p:txBody>
      </p:sp>
    </p:spTree>
    <p:extLst>
      <p:ext uri="{BB962C8B-B14F-4D97-AF65-F5344CB8AC3E}">
        <p14:creationId xmlns:p14="http://schemas.microsoft.com/office/powerpoint/2010/main" val="4029620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39019"/>
          </a:xfrm>
          <a:solidFill>
            <a:srgbClr val="DE0000"/>
          </a:solidFill>
        </p:spPr>
        <p:txBody>
          <a:bodyPr/>
          <a:lstStyle/>
          <a:p>
            <a:pPr algn="ctr"/>
            <a:r>
              <a:rPr lang="pt-PT" dirty="0" smtClean="0"/>
              <a:t>Anáfora</a:t>
            </a:r>
            <a:endParaRPr lang="en-GB" dirty="0"/>
          </a:p>
        </p:txBody>
      </p:sp>
      <p:sp>
        <p:nvSpPr>
          <p:cNvPr id="3" name="Marcador de Posição de Conteúdo 2"/>
          <p:cNvSpPr>
            <a:spLocks noGrp="1"/>
          </p:cNvSpPr>
          <p:nvPr>
            <p:ph idx="1"/>
          </p:nvPr>
        </p:nvSpPr>
        <p:spPr/>
        <p:txBody>
          <a:bodyPr/>
          <a:lstStyle/>
          <a:p>
            <a:pPr marL="0" indent="0">
              <a:buNone/>
            </a:pPr>
            <a:endParaRPr lang="pt-PT" sz="3200" dirty="0" smtClean="0"/>
          </a:p>
          <a:p>
            <a:r>
              <a:rPr lang="pt-PT" sz="3200" dirty="0" smtClean="0"/>
              <a:t>Repetição intencional de uma expressão no início da frase</a:t>
            </a:r>
          </a:p>
          <a:p>
            <a:endParaRPr lang="pt-PT" sz="3200" dirty="0" smtClean="0"/>
          </a:p>
          <a:p>
            <a:r>
              <a:rPr lang="pt-PT" sz="3200" dirty="0" smtClean="0"/>
              <a:t>Permite </a:t>
            </a:r>
          </a:p>
          <a:p>
            <a:pPr lvl="1"/>
            <a:r>
              <a:rPr lang="pt-PT" sz="3200" dirty="0" smtClean="0"/>
              <a:t>aumentar a carga emocional</a:t>
            </a:r>
          </a:p>
          <a:p>
            <a:pPr lvl="1"/>
            <a:r>
              <a:rPr lang="pt-PT" sz="3200" dirty="0" smtClean="0"/>
              <a:t>reforçar uma ideia central</a:t>
            </a:r>
          </a:p>
          <a:p>
            <a:endParaRPr lang="pt-PT" dirty="0"/>
          </a:p>
          <a:p>
            <a:pPr marL="0" indent="0">
              <a:buNone/>
            </a:pPr>
            <a:endParaRPr lang="pt-PT" dirty="0" smtClean="0"/>
          </a:p>
          <a:p>
            <a:endParaRPr lang="pt-PT" dirty="0"/>
          </a:p>
          <a:p>
            <a:endParaRPr lang="en-GB" dirty="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22</a:t>
            </a:fld>
            <a:endParaRPr lang="en-GB"/>
          </a:p>
        </p:txBody>
      </p:sp>
    </p:spTree>
    <p:extLst>
      <p:ext uri="{BB962C8B-B14F-4D97-AF65-F5344CB8AC3E}">
        <p14:creationId xmlns:p14="http://schemas.microsoft.com/office/powerpoint/2010/main" val="38042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49078"/>
          </a:xfrm>
          <a:solidFill>
            <a:srgbClr val="DE0000"/>
          </a:solidFill>
        </p:spPr>
        <p:txBody>
          <a:bodyPr/>
          <a:lstStyle/>
          <a:p>
            <a:pPr algn="ctr"/>
            <a:r>
              <a:rPr lang="pt-PT" dirty="0" smtClean="0"/>
              <a:t>Anáfora</a:t>
            </a:r>
            <a:endParaRPr lang="en-GB" dirty="0"/>
          </a:p>
        </p:txBody>
      </p:sp>
      <p:sp>
        <p:nvSpPr>
          <p:cNvPr id="3" name="Marcador de Posição de Conteúdo 2"/>
          <p:cNvSpPr>
            <a:spLocks noGrp="1"/>
          </p:cNvSpPr>
          <p:nvPr>
            <p:ph idx="1"/>
          </p:nvPr>
        </p:nvSpPr>
        <p:spPr/>
        <p:txBody>
          <a:bodyPr>
            <a:normAutofit/>
          </a:bodyPr>
          <a:lstStyle/>
          <a:p>
            <a:pPr marL="0" indent="0">
              <a:buNone/>
            </a:pPr>
            <a:r>
              <a:rPr lang="en-GB" sz="3200" b="1" dirty="0">
                <a:solidFill>
                  <a:srgbClr val="DE0000"/>
                </a:solidFill>
              </a:rPr>
              <a:t>No one</a:t>
            </a:r>
            <a:r>
              <a:rPr lang="en-GB" sz="3000" b="1" dirty="0"/>
              <a:t> </a:t>
            </a:r>
            <a:r>
              <a:rPr lang="en-GB" sz="3000" dirty="0"/>
              <a:t>wants to die. Even people who want to go to heaven don’t want to die to get there. And yet death is the destination we all share. </a:t>
            </a:r>
            <a:endParaRPr lang="en-GB" sz="3000" dirty="0" smtClean="0"/>
          </a:p>
          <a:p>
            <a:pPr marL="0" indent="0">
              <a:buNone/>
            </a:pPr>
            <a:r>
              <a:rPr lang="en-GB" sz="3200" b="1" dirty="0" smtClean="0">
                <a:solidFill>
                  <a:srgbClr val="DE0000"/>
                </a:solidFill>
              </a:rPr>
              <a:t>No </a:t>
            </a:r>
            <a:r>
              <a:rPr lang="en-GB" sz="3200" b="1" dirty="0">
                <a:solidFill>
                  <a:srgbClr val="DE0000"/>
                </a:solidFill>
              </a:rPr>
              <a:t>one</a:t>
            </a:r>
            <a:r>
              <a:rPr lang="en-GB" sz="3000" b="1" dirty="0"/>
              <a:t> </a:t>
            </a:r>
            <a:r>
              <a:rPr lang="en-GB" sz="3000" dirty="0"/>
              <a:t>has ever escaped it. And that is as it should be, because Death is very likely the single best invention of Life. It is Life’s change agent. It clears out the old to make way for the new. </a:t>
            </a:r>
            <a:endParaRPr lang="en-GB" sz="3000" dirty="0" smtClean="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23</a:t>
            </a:fld>
            <a:endParaRPr lang="en-GB"/>
          </a:p>
        </p:txBody>
      </p:sp>
    </p:spTree>
    <p:extLst>
      <p:ext uri="{BB962C8B-B14F-4D97-AF65-F5344CB8AC3E}">
        <p14:creationId xmlns:p14="http://schemas.microsoft.com/office/powerpoint/2010/main" val="545496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49078"/>
          </a:xfrm>
          <a:solidFill>
            <a:srgbClr val="DE0000"/>
          </a:solidFill>
        </p:spPr>
        <p:txBody>
          <a:bodyPr/>
          <a:lstStyle/>
          <a:p>
            <a:pPr algn="ctr"/>
            <a:r>
              <a:rPr lang="pt-PT" dirty="0" smtClean="0"/>
              <a:t>Anáfora</a:t>
            </a:r>
            <a:endParaRPr lang="en-GB" dirty="0"/>
          </a:p>
        </p:txBody>
      </p:sp>
      <p:sp>
        <p:nvSpPr>
          <p:cNvPr id="3" name="Marcador de Posição de Conteúdo 2"/>
          <p:cNvSpPr>
            <a:spLocks noGrp="1"/>
          </p:cNvSpPr>
          <p:nvPr>
            <p:ph idx="1"/>
          </p:nvPr>
        </p:nvSpPr>
        <p:spPr/>
        <p:txBody>
          <a:bodyPr>
            <a:normAutofit/>
          </a:bodyPr>
          <a:lstStyle/>
          <a:p>
            <a:pPr marL="0" indent="0">
              <a:buNone/>
            </a:pPr>
            <a:r>
              <a:rPr lang="en-GB" sz="3000" dirty="0" smtClean="0"/>
              <a:t>Our </a:t>
            </a:r>
            <a:r>
              <a:rPr lang="en-GB" sz="3000" dirty="0"/>
              <a:t>time is limited, </a:t>
            </a:r>
            <a:endParaRPr lang="en-GB" sz="3000" dirty="0" smtClean="0"/>
          </a:p>
          <a:p>
            <a:pPr marL="0" indent="0">
              <a:buNone/>
            </a:pPr>
            <a:r>
              <a:rPr lang="en-GB" sz="3000" dirty="0" smtClean="0"/>
              <a:t>so </a:t>
            </a:r>
            <a:r>
              <a:rPr lang="en-GB" sz="3200" b="1" dirty="0">
                <a:solidFill>
                  <a:srgbClr val="DE0000"/>
                </a:solidFill>
              </a:rPr>
              <a:t>don’t</a:t>
            </a:r>
            <a:r>
              <a:rPr lang="en-GB" sz="3000" dirty="0">
                <a:solidFill>
                  <a:srgbClr val="DE0000"/>
                </a:solidFill>
              </a:rPr>
              <a:t> </a:t>
            </a:r>
            <a:r>
              <a:rPr lang="en-GB" sz="3000" dirty="0"/>
              <a:t>waste it living someone else’s life. </a:t>
            </a:r>
            <a:endParaRPr lang="en-GB" sz="3000" dirty="0" smtClean="0"/>
          </a:p>
          <a:p>
            <a:pPr marL="0" indent="0">
              <a:buNone/>
            </a:pPr>
            <a:r>
              <a:rPr lang="en-GB" sz="3200" b="1" dirty="0" smtClean="0">
                <a:solidFill>
                  <a:srgbClr val="DE0000"/>
                </a:solidFill>
              </a:rPr>
              <a:t>Don’t</a:t>
            </a:r>
            <a:r>
              <a:rPr lang="en-GB" sz="3000" dirty="0" smtClean="0">
                <a:solidFill>
                  <a:srgbClr val="DE0000"/>
                </a:solidFill>
              </a:rPr>
              <a:t> </a:t>
            </a:r>
            <a:r>
              <a:rPr lang="en-GB" sz="3000" dirty="0"/>
              <a:t>be trapped by dogma — which is living with the results of other people’s thinking. </a:t>
            </a:r>
            <a:endParaRPr lang="en-GB" sz="3000" dirty="0" smtClean="0"/>
          </a:p>
          <a:p>
            <a:pPr marL="0" indent="0">
              <a:buNone/>
            </a:pPr>
            <a:r>
              <a:rPr lang="en-GB" sz="3200" b="1" dirty="0" smtClean="0">
                <a:solidFill>
                  <a:srgbClr val="DE0000"/>
                </a:solidFill>
              </a:rPr>
              <a:t>Don’t</a:t>
            </a:r>
            <a:r>
              <a:rPr lang="en-GB" sz="3000" dirty="0" smtClean="0">
                <a:solidFill>
                  <a:srgbClr val="DE0000"/>
                </a:solidFill>
              </a:rPr>
              <a:t> </a:t>
            </a:r>
            <a:r>
              <a:rPr lang="en-GB" sz="3000" dirty="0"/>
              <a:t>let the noise of others’ opinions drown out your own inner voice. And most important, have the courage to follow your heart and intuition. They somehow already know what you truly want to become. Everything else is secondary</a:t>
            </a:r>
            <a:r>
              <a:rPr lang="en-GB" sz="3000" dirty="0" smtClean="0"/>
              <a:t>.</a:t>
            </a:r>
          </a:p>
          <a:p>
            <a:pPr marL="0" indent="0">
              <a:buNone/>
            </a:pPr>
            <a:endParaRPr lang="en-GB" dirty="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24</a:t>
            </a:fld>
            <a:endParaRPr lang="en-GB"/>
          </a:p>
        </p:txBody>
      </p:sp>
    </p:spTree>
    <p:extLst>
      <p:ext uri="{BB962C8B-B14F-4D97-AF65-F5344CB8AC3E}">
        <p14:creationId xmlns:p14="http://schemas.microsoft.com/office/powerpoint/2010/main" val="2222892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24029"/>
          </a:xfrm>
          <a:solidFill>
            <a:srgbClr val="DE0000"/>
          </a:solidFill>
        </p:spPr>
        <p:txBody>
          <a:bodyPr/>
          <a:lstStyle/>
          <a:p>
            <a:pPr algn="ctr"/>
            <a:r>
              <a:rPr lang="pt-PT" dirty="0" smtClean="0"/>
              <a:t>Citações</a:t>
            </a:r>
            <a:endParaRPr lang="en-GB" dirty="0"/>
          </a:p>
        </p:txBody>
      </p:sp>
      <p:sp>
        <p:nvSpPr>
          <p:cNvPr id="3" name="Marcador de Posição de Conteúdo 2"/>
          <p:cNvSpPr>
            <a:spLocks noGrp="1"/>
          </p:cNvSpPr>
          <p:nvPr>
            <p:ph idx="1"/>
          </p:nvPr>
        </p:nvSpPr>
        <p:spPr/>
        <p:txBody>
          <a:bodyPr>
            <a:normAutofit/>
          </a:bodyPr>
          <a:lstStyle/>
          <a:p>
            <a:r>
              <a:rPr lang="pt-PT" sz="3200" dirty="0" smtClean="0"/>
              <a:t>Utiliza as palavras escritas por outra pessoa</a:t>
            </a:r>
          </a:p>
          <a:p>
            <a:r>
              <a:rPr lang="pt-PT" sz="3200" dirty="0" smtClean="0"/>
              <a:t>Permite</a:t>
            </a:r>
          </a:p>
          <a:p>
            <a:pPr lvl="1"/>
            <a:r>
              <a:rPr lang="pt-PT" sz="3200" dirty="0"/>
              <a:t>c</a:t>
            </a:r>
            <a:r>
              <a:rPr lang="pt-PT" sz="3200" dirty="0" smtClean="0"/>
              <a:t>ondensar/reforçar as suas ideias com uma citação facilmente memorável</a:t>
            </a:r>
          </a:p>
          <a:p>
            <a:pPr lvl="1"/>
            <a:r>
              <a:rPr lang="pt-PT" sz="3200" dirty="0" smtClean="0"/>
              <a:t>aumentar a sua credibilidade através da demonstração de conhecimentos sobre o fenómeno</a:t>
            </a:r>
          </a:p>
          <a:p>
            <a:pPr lvl="1"/>
            <a:r>
              <a:rPr lang="pt-PT" sz="3200" dirty="0" smtClean="0"/>
              <a:t>criar antecipação nos ouvintes</a:t>
            </a:r>
            <a:endParaRPr lang="en-GB" sz="3200" dirty="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25</a:t>
            </a:fld>
            <a:endParaRPr lang="en-GB"/>
          </a:p>
        </p:txBody>
      </p:sp>
    </p:spTree>
    <p:extLst>
      <p:ext uri="{BB962C8B-B14F-4D97-AF65-F5344CB8AC3E}">
        <p14:creationId xmlns:p14="http://schemas.microsoft.com/office/powerpoint/2010/main" val="267774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24029"/>
          </a:xfrm>
          <a:solidFill>
            <a:srgbClr val="DE0000"/>
          </a:solidFill>
        </p:spPr>
        <p:txBody>
          <a:bodyPr/>
          <a:lstStyle/>
          <a:p>
            <a:pPr algn="ctr"/>
            <a:r>
              <a:rPr lang="pt-PT" dirty="0" smtClean="0"/>
              <a:t>Apelo à </a:t>
            </a:r>
            <a:r>
              <a:rPr lang="pt-PT" dirty="0" err="1" smtClean="0"/>
              <a:t>ação</a:t>
            </a:r>
            <a:endParaRPr lang="en-GB" dirty="0"/>
          </a:p>
        </p:txBody>
      </p:sp>
      <p:sp>
        <p:nvSpPr>
          <p:cNvPr id="3" name="Marcador de Posição de Conteúdo 2"/>
          <p:cNvSpPr>
            <a:spLocks noGrp="1"/>
          </p:cNvSpPr>
          <p:nvPr>
            <p:ph idx="1"/>
          </p:nvPr>
        </p:nvSpPr>
        <p:spPr/>
        <p:txBody>
          <a:bodyPr>
            <a:normAutofit/>
          </a:bodyPr>
          <a:lstStyle/>
          <a:p>
            <a:r>
              <a:rPr lang="pt-PT" sz="3200" dirty="0" smtClean="0"/>
              <a:t>Pede aos ouvintes de fazer alguma coisa</a:t>
            </a:r>
          </a:p>
          <a:p>
            <a:endParaRPr lang="pt-PT" sz="3200" dirty="0" smtClean="0"/>
          </a:p>
          <a:p>
            <a:r>
              <a:rPr lang="pt-PT" sz="3200" dirty="0" smtClean="0"/>
              <a:t>Permite</a:t>
            </a:r>
          </a:p>
          <a:p>
            <a:pPr lvl="1"/>
            <a:r>
              <a:rPr lang="pt-PT" sz="3200" dirty="0"/>
              <a:t>s</a:t>
            </a:r>
            <a:r>
              <a:rPr lang="pt-PT" sz="3200" dirty="0" smtClean="0"/>
              <a:t>ensibilizar os ouvintes a um objetivo do discurso</a:t>
            </a:r>
          </a:p>
          <a:p>
            <a:pPr lvl="1"/>
            <a:endParaRPr lang="pt-PT" sz="3200" dirty="0" smtClean="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26</a:t>
            </a:fld>
            <a:endParaRPr lang="en-GB"/>
          </a:p>
        </p:txBody>
      </p:sp>
    </p:spTree>
    <p:extLst>
      <p:ext uri="{BB962C8B-B14F-4D97-AF65-F5344CB8AC3E}">
        <p14:creationId xmlns:p14="http://schemas.microsoft.com/office/powerpoint/2010/main" val="1805785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09039"/>
          </a:xfrm>
          <a:solidFill>
            <a:srgbClr val="DE0000"/>
          </a:solidFill>
        </p:spPr>
        <p:txBody>
          <a:bodyPr/>
          <a:lstStyle/>
          <a:p>
            <a:pPr algn="ctr"/>
            <a:r>
              <a:rPr lang="pt-PT" dirty="0" smtClean="0"/>
              <a:t>Citações</a:t>
            </a:r>
            <a:endParaRPr lang="en-GB" dirty="0"/>
          </a:p>
        </p:txBody>
      </p:sp>
      <p:sp>
        <p:nvSpPr>
          <p:cNvPr id="3" name="Marcador de Posição de Conteúdo 2"/>
          <p:cNvSpPr>
            <a:spLocks noGrp="1"/>
          </p:cNvSpPr>
          <p:nvPr>
            <p:ph idx="1"/>
          </p:nvPr>
        </p:nvSpPr>
        <p:spPr/>
        <p:txBody>
          <a:bodyPr>
            <a:normAutofit lnSpcReduction="10000"/>
          </a:bodyPr>
          <a:lstStyle/>
          <a:p>
            <a:pPr marL="0" indent="0">
              <a:buNone/>
            </a:pPr>
            <a:r>
              <a:rPr lang="en-GB" dirty="0"/>
              <a:t>Stewart and his team put out several issues of </a:t>
            </a:r>
            <a:r>
              <a:rPr lang="en-GB" i="1" dirty="0"/>
              <a:t>The Whole Earth </a:t>
            </a:r>
            <a:r>
              <a:rPr lang="en-GB" i="1" dirty="0" err="1"/>
              <a:t>Catalog</a:t>
            </a:r>
            <a:r>
              <a:rPr lang="en-GB" dirty="0"/>
              <a:t>, and then when it had run its course, they put out a final issue. It was the mid-1970s, and I was your age. On the back cover of their final issue was a photograph of an early morning country road, the kind you might find yourself hitchhiking on if you were so adventurous. Beneath it were the words: </a:t>
            </a:r>
            <a:r>
              <a:rPr lang="en-GB" sz="3200" b="1" dirty="0">
                <a:solidFill>
                  <a:srgbClr val="DE0000"/>
                </a:solidFill>
              </a:rPr>
              <a:t>“Stay Hungry. Stay Foolish.”</a:t>
            </a:r>
            <a:r>
              <a:rPr lang="en-GB" dirty="0"/>
              <a:t> It was their farewell message as they signed off. </a:t>
            </a:r>
            <a:r>
              <a:rPr lang="en-GB" sz="3200" b="1" dirty="0">
                <a:solidFill>
                  <a:srgbClr val="DE0000"/>
                </a:solidFill>
              </a:rPr>
              <a:t>Stay Hungry. Stay Foolish.</a:t>
            </a:r>
            <a:r>
              <a:rPr lang="en-GB" dirty="0"/>
              <a:t> And I have always wished that for myself. And now, as you graduate to begin anew, I wish that for you.</a:t>
            </a:r>
          </a:p>
          <a:p>
            <a:pPr marL="0" indent="0">
              <a:buNone/>
            </a:pPr>
            <a:r>
              <a:rPr lang="en-GB" sz="3200" b="1" dirty="0">
                <a:solidFill>
                  <a:srgbClr val="DE0000"/>
                </a:solidFill>
              </a:rPr>
              <a:t>Stay Hungry. Stay Foolish.</a:t>
            </a:r>
          </a:p>
          <a:p>
            <a:pPr marL="0" indent="0">
              <a:buNone/>
            </a:pPr>
            <a:r>
              <a:rPr lang="en-GB" dirty="0"/>
              <a:t>Thank you all very much.</a:t>
            </a:r>
          </a:p>
          <a:p>
            <a:endParaRPr lang="en-GB" dirty="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27</a:t>
            </a:fld>
            <a:endParaRPr lang="en-GB"/>
          </a:p>
        </p:txBody>
      </p:sp>
    </p:spTree>
    <p:extLst>
      <p:ext uri="{BB962C8B-B14F-4D97-AF65-F5344CB8AC3E}">
        <p14:creationId xmlns:p14="http://schemas.microsoft.com/office/powerpoint/2010/main" val="2328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4"/>
            <a:ext cx="10515600" cy="6185577"/>
          </a:xfrm>
          <a:solidFill>
            <a:schemeClr val="accent2">
              <a:lumMod val="40000"/>
              <a:lumOff val="60000"/>
            </a:schemeClr>
          </a:solidFill>
        </p:spPr>
        <p:txBody>
          <a:bodyPr>
            <a:normAutofit/>
          </a:bodyPr>
          <a:lstStyle/>
          <a:p>
            <a:pPr algn="ctr"/>
            <a:r>
              <a:rPr lang="pt-PT" dirty="0" smtClean="0"/>
              <a:t>Balanço das técnicas exemplificadas no “</a:t>
            </a:r>
            <a:r>
              <a:rPr lang="pt-PT" dirty="0" err="1" smtClean="0"/>
              <a:t>Commencement</a:t>
            </a:r>
            <a:r>
              <a:rPr lang="pt-PT" dirty="0" smtClean="0"/>
              <a:t> </a:t>
            </a:r>
            <a:r>
              <a:rPr lang="pt-PT" dirty="0" err="1" smtClean="0"/>
              <a:t>Address</a:t>
            </a:r>
            <a:r>
              <a:rPr lang="pt-PT" dirty="0" smtClean="0"/>
              <a:t>” de Steve Jobs</a:t>
            </a:r>
            <a:endParaRPr lang="en-GB" dirty="0"/>
          </a:p>
        </p:txBody>
      </p:sp>
      <p:sp>
        <p:nvSpPr>
          <p:cNvPr id="3" name="Marcador de Posição do Número do Diapositivo 2"/>
          <p:cNvSpPr>
            <a:spLocks noGrp="1"/>
          </p:cNvSpPr>
          <p:nvPr>
            <p:ph type="sldNum" sz="quarter" idx="12"/>
          </p:nvPr>
        </p:nvSpPr>
        <p:spPr/>
        <p:txBody>
          <a:bodyPr/>
          <a:lstStyle/>
          <a:p>
            <a:fld id="{EBD4ABFD-154A-4C65-AEA2-A4AAD04878C6}" type="slidenum">
              <a:rPr lang="en-GB" smtClean="0"/>
              <a:t>28</a:t>
            </a:fld>
            <a:endParaRPr lang="en-GB"/>
          </a:p>
        </p:txBody>
      </p:sp>
    </p:spTree>
    <p:extLst>
      <p:ext uri="{BB962C8B-B14F-4D97-AF65-F5344CB8AC3E}">
        <p14:creationId xmlns:p14="http://schemas.microsoft.com/office/powerpoint/2010/main" val="33931967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028960"/>
          </a:xfrm>
          <a:solidFill>
            <a:srgbClr val="DE0000"/>
          </a:solidFill>
        </p:spPr>
        <p:txBody>
          <a:bodyPr/>
          <a:lstStyle/>
          <a:p>
            <a:pPr algn="ctr"/>
            <a:r>
              <a:rPr lang="pt-PT" dirty="0" smtClean="0"/>
              <a:t>Steve Jobs: </a:t>
            </a:r>
            <a:r>
              <a:rPr lang="pt-PT" dirty="0" err="1" smtClean="0"/>
              <a:t>Commencement</a:t>
            </a:r>
            <a:r>
              <a:rPr lang="pt-PT" dirty="0" smtClean="0"/>
              <a:t> </a:t>
            </a:r>
            <a:r>
              <a:rPr lang="pt-PT" dirty="0" err="1" smtClean="0"/>
              <a:t>Address</a:t>
            </a:r>
            <a:endParaRPr lang="en-GB" dirty="0"/>
          </a:p>
        </p:txBody>
      </p:sp>
      <p:sp>
        <p:nvSpPr>
          <p:cNvPr id="3" name="Marcador de Posição de Conteúdo 2"/>
          <p:cNvSpPr>
            <a:spLocks noGrp="1"/>
          </p:cNvSpPr>
          <p:nvPr>
            <p:ph idx="1"/>
          </p:nvPr>
        </p:nvSpPr>
        <p:spPr>
          <a:xfrm>
            <a:off x="838200" y="1679095"/>
            <a:ext cx="10515600" cy="5032375"/>
          </a:xfrm>
        </p:spPr>
        <p:txBody>
          <a:bodyPr/>
          <a:lstStyle/>
          <a:p>
            <a:pPr>
              <a:spcBef>
                <a:spcPts val="1200"/>
              </a:spcBef>
            </a:pPr>
            <a:r>
              <a:rPr lang="pt-PT" dirty="0" smtClean="0"/>
              <a:t>“</a:t>
            </a:r>
            <a:r>
              <a:rPr lang="pt-PT" dirty="0" err="1" smtClean="0"/>
              <a:t>Tell</a:t>
            </a:r>
            <a:r>
              <a:rPr lang="pt-PT" dirty="0" smtClean="0"/>
              <a:t> a </a:t>
            </a:r>
            <a:r>
              <a:rPr lang="pt-PT" dirty="0" err="1" smtClean="0"/>
              <a:t>story</a:t>
            </a:r>
            <a:r>
              <a:rPr lang="pt-PT" dirty="0" smtClean="0"/>
              <a:t>” / Contar uma história</a:t>
            </a:r>
          </a:p>
          <a:p>
            <a:pPr>
              <a:spcBef>
                <a:spcPts val="1200"/>
              </a:spcBef>
            </a:pPr>
            <a:r>
              <a:rPr lang="pt-PT" dirty="0" smtClean="0"/>
              <a:t>Personalizar</a:t>
            </a:r>
          </a:p>
          <a:p>
            <a:pPr>
              <a:spcBef>
                <a:spcPts val="1200"/>
              </a:spcBef>
            </a:pPr>
            <a:r>
              <a:rPr lang="pt-PT" dirty="0" smtClean="0"/>
              <a:t>Ser curto</a:t>
            </a:r>
          </a:p>
          <a:p>
            <a:pPr>
              <a:spcBef>
                <a:spcPts val="1200"/>
              </a:spcBef>
            </a:pPr>
            <a:r>
              <a:rPr lang="pt-PT" dirty="0" smtClean="0"/>
              <a:t>Terminar com um apelo</a:t>
            </a:r>
          </a:p>
          <a:p>
            <a:endParaRPr lang="en-GB" dirty="0"/>
          </a:p>
        </p:txBody>
      </p:sp>
      <p:sp>
        <p:nvSpPr>
          <p:cNvPr id="4" name="CaixaDeTexto 3"/>
          <p:cNvSpPr txBox="1"/>
          <p:nvPr/>
        </p:nvSpPr>
        <p:spPr>
          <a:xfrm>
            <a:off x="6509478" y="3113416"/>
            <a:ext cx="4013200" cy="3108543"/>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pt-PT" sz="2800" dirty="0" smtClean="0"/>
              <a:t>Citações</a:t>
            </a:r>
          </a:p>
          <a:p>
            <a:pPr marL="285750" indent="-285750">
              <a:buFont typeface="Arial" panose="020B0604020202020204" pitchFamily="34" charset="0"/>
              <a:buChar char="•"/>
            </a:pPr>
            <a:r>
              <a:rPr lang="pt-PT" sz="2800" dirty="0" smtClean="0"/>
              <a:t>Questões retóricas</a:t>
            </a:r>
          </a:p>
          <a:p>
            <a:pPr marL="285750" indent="-285750">
              <a:buFont typeface="Arial" panose="020B0604020202020204" pitchFamily="34" charset="0"/>
              <a:buChar char="•"/>
            </a:pPr>
            <a:r>
              <a:rPr lang="pt-PT" sz="2800" dirty="0" smtClean="0"/>
              <a:t>Trios</a:t>
            </a:r>
          </a:p>
          <a:p>
            <a:pPr marL="285750" indent="-285750">
              <a:buFont typeface="Arial" panose="020B0604020202020204" pitchFamily="34" charset="0"/>
              <a:buChar char="•"/>
            </a:pPr>
            <a:r>
              <a:rPr lang="pt-PT" sz="2800" dirty="0" smtClean="0"/>
              <a:t>Anáfora</a:t>
            </a:r>
          </a:p>
          <a:p>
            <a:pPr marL="285750" indent="-285750">
              <a:buFont typeface="Arial" panose="020B0604020202020204" pitchFamily="34" charset="0"/>
              <a:buChar char="•"/>
            </a:pPr>
            <a:r>
              <a:rPr lang="pt-PT" sz="2800" dirty="0" err="1" smtClean="0"/>
              <a:t>Epistrofia</a:t>
            </a:r>
            <a:endParaRPr lang="pt-PT" sz="2800" dirty="0" smtClean="0"/>
          </a:p>
          <a:p>
            <a:pPr marL="285750" indent="-285750">
              <a:buFont typeface="Arial" panose="020B0604020202020204" pitchFamily="34" charset="0"/>
              <a:buChar char="•"/>
            </a:pPr>
            <a:r>
              <a:rPr lang="pt-PT" sz="2800" dirty="0" smtClean="0"/>
              <a:t>Quiasma</a:t>
            </a:r>
          </a:p>
          <a:p>
            <a:pPr marL="285750" indent="-285750">
              <a:buFont typeface="Arial" panose="020B0604020202020204" pitchFamily="34" charset="0"/>
              <a:buChar char="•"/>
            </a:pPr>
            <a:r>
              <a:rPr lang="pt-PT" sz="2800" dirty="0" smtClean="0"/>
              <a:t>Estruturas paralelas</a:t>
            </a:r>
          </a:p>
        </p:txBody>
      </p:sp>
      <p:sp>
        <p:nvSpPr>
          <p:cNvPr id="5" name="Forma livre 4"/>
          <p:cNvSpPr/>
          <p:nvPr/>
        </p:nvSpPr>
        <p:spPr>
          <a:xfrm>
            <a:off x="5340814" y="1468555"/>
            <a:ext cx="393717" cy="645116"/>
          </a:xfrm>
          <a:custGeom>
            <a:avLst/>
            <a:gdLst>
              <a:gd name="connsiteX0" fmla="*/ 0 w 393717"/>
              <a:gd name="connsiteY0" fmla="*/ 390284 h 645116"/>
              <a:gd name="connsiteX1" fmla="*/ 89941 w 393717"/>
              <a:gd name="connsiteY1" fmla="*/ 555175 h 645116"/>
              <a:gd name="connsiteX2" fmla="*/ 119922 w 393717"/>
              <a:gd name="connsiteY2" fmla="*/ 600146 h 645116"/>
              <a:gd name="connsiteX3" fmla="*/ 149902 w 393717"/>
              <a:gd name="connsiteY3" fmla="*/ 645116 h 645116"/>
              <a:gd name="connsiteX4" fmla="*/ 194872 w 393717"/>
              <a:gd name="connsiteY4" fmla="*/ 600146 h 645116"/>
              <a:gd name="connsiteX5" fmla="*/ 224853 w 393717"/>
              <a:gd name="connsiteY5" fmla="*/ 405274 h 645116"/>
              <a:gd name="connsiteX6" fmla="*/ 254833 w 393717"/>
              <a:gd name="connsiteY6" fmla="*/ 360303 h 645116"/>
              <a:gd name="connsiteX7" fmla="*/ 299804 w 393717"/>
              <a:gd name="connsiteY7" fmla="*/ 210402 h 645116"/>
              <a:gd name="connsiteX8" fmla="*/ 344774 w 393717"/>
              <a:gd name="connsiteY8" fmla="*/ 105471 h 645116"/>
              <a:gd name="connsiteX9" fmla="*/ 389745 w 393717"/>
              <a:gd name="connsiteY9" fmla="*/ 539 h 645116"/>
              <a:gd name="connsiteX10" fmla="*/ 389745 w 393717"/>
              <a:gd name="connsiteY10" fmla="*/ 30520 h 64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717" h="645116">
                <a:moveTo>
                  <a:pt x="0" y="390284"/>
                </a:moveTo>
                <a:cubicBezTo>
                  <a:pt x="43363" y="498689"/>
                  <a:pt x="15055" y="442847"/>
                  <a:pt x="89941" y="555175"/>
                </a:cubicBezTo>
                <a:lnTo>
                  <a:pt x="119922" y="600146"/>
                </a:lnTo>
                <a:lnTo>
                  <a:pt x="149902" y="645116"/>
                </a:lnTo>
                <a:cubicBezTo>
                  <a:pt x="164892" y="630126"/>
                  <a:pt x="186262" y="619518"/>
                  <a:pt x="194872" y="600146"/>
                </a:cubicBezTo>
                <a:cubicBezTo>
                  <a:pt x="199839" y="588971"/>
                  <a:pt x="223970" y="408217"/>
                  <a:pt x="224853" y="405274"/>
                </a:cubicBezTo>
                <a:cubicBezTo>
                  <a:pt x="230030" y="388018"/>
                  <a:pt x="244840" y="375293"/>
                  <a:pt x="254833" y="360303"/>
                </a:cubicBezTo>
                <a:cubicBezTo>
                  <a:pt x="265593" y="317265"/>
                  <a:pt x="281554" y="246902"/>
                  <a:pt x="299804" y="210402"/>
                </a:cubicBezTo>
                <a:cubicBezTo>
                  <a:pt x="326452" y="157105"/>
                  <a:pt x="330070" y="156935"/>
                  <a:pt x="344774" y="105471"/>
                </a:cubicBezTo>
                <a:cubicBezTo>
                  <a:pt x="351576" y="81663"/>
                  <a:pt x="359317" y="15753"/>
                  <a:pt x="389745" y="539"/>
                </a:cubicBezTo>
                <a:cubicBezTo>
                  <a:pt x="398684" y="-3930"/>
                  <a:pt x="389745" y="20526"/>
                  <a:pt x="389745" y="30520"/>
                </a:cubicBezTo>
              </a:path>
            </a:pathLst>
          </a:custGeom>
          <a:ln w="57150">
            <a:solidFill>
              <a:srgbClr val="00B050"/>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
        <p:nvSpPr>
          <p:cNvPr id="7" name="Forma livre 6"/>
          <p:cNvSpPr/>
          <p:nvPr/>
        </p:nvSpPr>
        <p:spPr>
          <a:xfrm>
            <a:off x="1753654" y="2113671"/>
            <a:ext cx="393717" cy="645116"/>
          </a:xfrm>
          <a:custGeom>
            <a:avLst/>
            <a:gdLst>
              <a:gd name="connsiteX0" fmla="*/ 0 w 393717"/>
              <a:gd name="connsiteY0" fmla="*/ 390284 h 645116"/>
              <a:gd name="connsiteX1" fmla="*/ 89941 w 393717"/>
              <a:gd name="connsiteY1" fmla="*/ 555175 h 645116"/>
              <a:gd name="connsiteX2" fmla="*/ 119922 w 393717"/>
              <a:gd name="connsiteY2" fmla="*/ 600146 h 645116"/>
              <a:gd name="connsiteX3" fmla="*/ 149902 w 393717"/>
              <a:gd name="connsiteY3" fmla="*/ 645116 h 645116"/>
              <a:gd name="connsiteX4" fmla="*/ 194872 w 393717"/>
              <a:gd name="connsiteY4" fmla="*/ 600146 h 645116"/>
              <a:gd name="connsiteX5" fmla="*/ 224853 w 393717"/>
              <a:gd name="connsiteY5" fmla="*/ 405274 h 645116"/>
              <a:gd name="connsiteX6" fmla="*/ 254833 w 393717"/>
              <a:gd name="connsiteY6" fmla="*/ 360303 h 645116"/>
              <a:gd name="connsiteX7" fmla="*/ 299804 w 393717"/>
              <a:gd name="connsiteY7" fmla="*/ 210402 h 645116"/>
              <a:gd name="connsiteX8" fmla="*/ 344774 w 393717"/>
              <a:gd name="connsiteY8" fmla="*/ 105471 h 645116"/>
              <a:gd name="connsiteX9" fmla="*/ 389745 w 393717"/>
              <a:gd name="connsiteY9" fmla="*/ 539 h 645116"/>
              <a:gd name="connsiteX10" fmla="*/ 389745 w 393717"/>
              <a:gd name="connsiteY10" fmla="*/ 30520 h 64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717" h="645116">
                <a:moveTo>
                  <a:pt x="0" y="390284"/>
                </a:moveTo>
                <a:cubicBezTo>
                  <a:pt x="43363" y="498689"/>
                  <a:pt x="15055" y="442847"/>
                  <a:pt x="89941" y="555175"/>
                </a:cubicBezTo>
                <a:lnTo>
                  <a:pt x="119922" y="600146"/>
                </a:lnTo>
                <a:lnTo>
                  <a:pt x="149902" y="645116"/>
                </a:lnTo>
                <a:cubicBezTo>
                  <a:pt x="164892" y="630126"/>
                  <a:pt x="186262" y="619518"/>
                  <a:pt x="194872" y="600146"/>
                </a:cubicBezTo>
                <a:cubicBezTo>
                  <a:pt x="199839" y="588971"/>
                  <a:pt x="223970" y="408217"/>
                  <a:pt x="224853" y="405274"/>
                </a:cubicBezTo>
                <a:cubicBezTo>
                  <a:pt x="230030" y="388018"/>
                  <a:pt x="244840" y="375293"/>
                  <a:pt x="254833" y="360303"/>
                </a:cubicBezTo>
                <a:cubicBezTo>
                  <a:pt x="265593" y="317265"/>
                  <a:pt x="281554" y="246902"/>
                  <a:pt x="299804" y="210402"/>
                </a:cubicBezTo>
                <a:cubicBezTo>
                  <a:pt x="326452" y="157105"/>
                  <a:pt x="330070" y="156935"/>
                  <a:pt x="344774" y="105471"/>
                </a:cubicBezTo>
                <a:cubicBezTo>
                  <a:pt x="351576" y="81663"/>
                  <a:pt x="359317" y="15753"/>
                  <a:pt x="389745" y="539"/>
                </a:cubicBezTo>
                <a:cubicBezTo>
                  <a:pt x="398684" y="-3930"/>
                  <a:pt x="389745" y="20526"/>
                  <a:pt x="389745" y="30520"/>
                </a:cubicBezTo>
              </a:path>
            </a:pathLst>
          </a:custGeom>
          <a:ln w="57150">
            <a:solidFill>
              <a:srgbClr val="00B050"/>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
        <p:nvSpPr>
          <p:cNvPr id="8" name="Forma livre 7"/>
          <p:cNvSpPr/>
          <p:nvPr/>
        </p:nvSpPr>
        <p:spPr>
          <a:xfrm>
            <a:off x="2147371" y="2649544"/>
            <a:ext cx="393717" cy="645116"/>
          </a:xfrm>
          <a:custGeom>
            <a:avLst/>
            <a:gdLst>
              <a:gd name="connsiteX0" fmla="*/ 0 w 393717"/>
              <a:gd name="connsiteY0" fmla="*/ 390284 h 645116"/>
              <a:gd name="connsiteX1" fmla="*/ 89941 w 393717"/>
              <a:gd name="connsiteY1" fmla="*/ 555175 h 645116"/>
              <a:gd name="connsiteX2" fmla="*/ 119922 w 393717"/>
              <a:gd name="connsiteY2" fmla="*/ 600146 h 645116"/>
              <a:gd name="connsiteX3" fmla="*/ 149902 w 393717"/>
              <a:gd name="connsiteY3" fmla="*/ 645116 h 645116"/>
              <a:gd name="connsiteX4" fmla="*/ 194872 w 393717"/>
              <a:gd name="connsiteY4" fmla="*/ 600146 h 645116"/>
              <a:gd name="connsiteX5" fmla="*/ 224853 w 393717"/>
              <a:gd name="connsiteY5" fmla="*/ 405274 h 645116"/>
              <a:gd name="connsiteX6" fmla="*/ 254833 w 393717"/>
              <a:gd name="connsiteY6" fmla="*/ 360303 h 645116"/>
              <a:gd name="connsiteX7" fmla="*/ 299804 w 393717"/>
              <a:gd name="connsiteY7" fmla="*/ 210402 h 645116"/>
              <a:gd name="connsiteX8" fmla="*/ 344774 w 393717"/>
              <a:gd name="connsiteY8" fmla="*/ 105471 h 645116"/>
              <a:gd name="connsiteX9" fmla="*/ 389745 w 393717"/>
              <a:gd name="connsiteY9" fmla="*/ 539 h 645116"/>
              <a:gd name="connsiteX10" fmla="*/ 389745 w 393717"/>
              <a:gd name="connsiteY10" fmla="*/ 30520 h 64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717" h="645116">
                <a:moveTo>
                  <a:pt x="0" y="390284"/>
                </a:moveTo>
                <a:cubicBezTo>
                  <a:pt x="43363" y="498689"/>
                  <a:pt x="15055" y="442847"/>
                  <a:pt x="89941" y="555175"/>
                </a:cubicBezTo>
                <a:lnTo>
                  <a:pt x="119922" y="600146"/>
                </a:lnTo>
                <a:lnTo>
                  <a:pt x="149902" y="645116"/>
                </a:lnTo>
                <a:cubicBezTo>
                  <a:pt x="164892" y="630126"/>
                  <a:pt x="186262" y="619518"/>
                  <a:pt x="194872" y="600146"/>
                </a:cubicBezTo>
                <a:cubicBezTo>
                  <a:pt x="199839" y="588971"/>
                  <a:pt x="223970" y="408217"/>
                  <a:pt x="224853" y="405274"/>
                </a:cubicBezTo>
                <a:cubicBezTo>
                  <a:pt x="230030" y="388018"/>
                  <a:pt x="244840" y="375293"/>
                  <a:pt x="254833" y="360303"/>
                </a:cubicBezTo>
                <a:cubicBezTo>
                  <a:pt x="265593" y="317265"/>
                  <a:pt x="281554" y="246902"/>
                  <a:pt x="299804" y="210402"/>
                </a:cubicBezTo>
                <a:cubicBezTo>
                  <a:pt x="326452" y="157105"/>
                  <a:pt x="330070" y="156935"/>
                  <a:pt x="344774" y="105471"/>
                </a:cubicBezTo>
                <a:cubicBezTo>
                  <a:pt x="351576" y="81663"/>
                  <a:pt x="359317" y="15753"/>
                  <a:pt x="389745" y="539"/>
                </a:cubicBezTo>
                <a:cubicBezTo>
                  <a:pt x="398684" y="-3930"/>
                  <a:pt x="389745" y="20526"/>
                  <a:pt x="389745" y="30520"/>
                </a:cubicBezTo>
              </a:path>
            </a:pathLst>
          </a:custGeom>
          <a:ln w="57150">
            <a:solidFill>
              <a:srgbClr val="00B050"/>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
        <p:nvSpPr>
          <p:cNvPr id="9" name="Forma livre 8"/>
          <p:cNvSpPr/>
          <p:nvPr/>
        </p:nvSpPr>
        <p:spPr>
          <a:xfrm>
            <a:off x="4243976" y="2972102"/>
            <a:ext cx="393717" cy="645116"/>
          </a:xfrm>
          <a:custGeom>
            <a:avLst/>
            <a:gdLst>
              <a:gd name="connsiteX0" fmla="*/ 0 w 393717"/>
              <a:gd name="connsiteY0" fmla="*/ 390284 h 645116"/>
              <a:gd name="connsiteX1" fmla="*/ 89941 w 393717"/>
              <a:gd name="connsiteY1" fmla="*/ 555175 h 645116"/>
              <a:gd name="connsiteX2" fmla="*/ 119922 w 393717"/>
              <a:gd name="connsiteY2" fmla="*/ 600146 h 645116"/>
              <a:gd name="connsiteX3" fmla="*/ 149902 w 393717"/>
              <a:gd name="connsiteY3" fmla="*/ 645116 h 645116"/>
              <a:gd name="connsiteX4" fmla="*/ 194872 w 393717"/>
              <a:gd name="connsiteY4" fmla="*/ 600146 h 645116"/>
              <a:gd name="connsiteX5" fmla="*/ 224853 w 393717"/>
              <a:gd name="connsiteY5" fmla="*/ 405274 h 645116"/>
              <a:gd name="connsiteX6" fmla="*/ 254833 w 393717"/>
              <a:gd name="connsiteY6" fmla="*/ 360303 h 645116"/>
              <a:gd name="connsiteX7" fmla="*/ 299804 w 393717"/>
              <a:gd name="connsiteY7" fmla="*/ 210402 h 645116"/>
              <a:gd name="connsiteX8" fmla="*/ 344774 w 393717"/>
              <a:gd name="connsiteY8" fmla="*/ 105471 h 645116"/>
              <a:gd name="connsiteX9" fmla="*/ 389745 w 393717"/>
              <a:gd name="connsiteY9" fmla="*/ 539 h 645116"/>
              <a:gd name="connsiteX10" fmla="*/ 389745 w 393717"/>
              <a:gd name="connsiteY10" fmla="*/ 30520 h 64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717" h="645116">
                <a:moveTo>
                  <a:pt x="0" y="390284"/>
                </a:moveTo>
                <a:cubicBezTo>
                  <a:pt x="43363" y="498689"/>
                  <a:pt x="15055" y="442847"/>
                  <a:pt x="89941" y="555175"/>
                </a:cubicBezTo>
                <a:lnTo>
                  <a:pt x="119922" y="600146"/>
                </a:lnTo>
                <a:lnTo>
                  <a:pt x="149902" y="645116"/>
                </a:lnTo>
                <a:cubicBezTo>
                  <a:pt x="164892" y="630126"/>
                  <a:pt x="186262" y="619518"/>
                  <a:pt x="194872" y="600146"/>
                </a:cubicBezTo>
                <a:cubicBezTo>
                  <a:pt x="199839" y="588971"/>
                  <a:pt x="223970" y="408217"/>
                  <a:pt x="224853" y="405274"/>
                </a:cubicBezTo>
                <a:cubicBezTo>
                  <a:pt x="230030" y="388018"/>
                  <a:pt x="244840" y="375293"/>
                  <a:pt x="254833" y="360303"/>
                </a:cubicBezTo>
                <a:cubicBezTo>
                  <a:pt x="265593" y="317265"/>
                  <a:pt x="281554" y="246902"/>
                  <a:pt x="299804" y="210402"/>
                </a:cubicBezTo>
                <a:cubicBezTo>
                  <a:pt x="326452" y="157105"/>
                  <a:pt x="330070" y="156935"/>
                  <a:pt x="344774" y="105471"/>
                </a:cubicBezTo>
                <a:cubicBezTo>
                  <a:pt x="351576" y="81663"/>
                  <a:pt x="359317" y="15753"/>
                  <a:pt x="389745" y="539"/>
                </a:cubicBezTo>
                <a:cubicBezTo>
                  <a:pt x="398684" y="-3930"/>
                  <a:pt x="389745" y="20526"/>
                  <a:pt x="389745" y="30520"/>
                </a:cubicBezTo>
              </a:path>
            </a:pathLst>
          </a:custGeom>
          <a:ln w="57150">
            <a:solidFill>
              <a:srgbClr val="00B050"/>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
        <p:nvSpPr>
          <p:cNvPr id="10" name="Forma livre 9"/>
          <p:cNvSpPr/>
          <p:nvPr/>
        </p:nvSpPr>
        <p:spPr>
          <a:xfrm>
            <a:off x="8009743" y="2799934"/>
            <a:ext cx="393717" cy="645116"/>
          </a:xfrm>
          <a:custGeom>
            <a:avLst/>
            <a:gdLst>
              <a:gd name="connsiteX0" fmla="*/ 0 w 393717"/>
              <a:gd name="connsiteY0" fmla="*/ 390284 h 645116"/>
              <a:gd name="connsiteX1" fmla="*/ 89941 w 393717"/>
              <a:gd name="connsiteY1" fmla="*/ 555175 h 645116"/>
              <a:gd name="connsiteX2" fmla="*/ 119922 w 393717"/>
              <a:gd name="connsiteY2" fmla="*/ 600146 h 645116"/>
              <a:gd name="connsiteX3" fmla="*/ 149902 w 393717"/>
              <a:gd name="connsiteY3" fmla="*/ 645116 h 645116"/>
              <a:gd name="connsiteX4" fmla="*/ 194872 w 393717"/>
              <a:gd name="connsiteY4" fmla="*/ 600146 h 645116"/>
              <a:gd name="connsiteX5" fmla="*/ 224853 w 393717"/>
              <a:gd name="connsiteY5" fmla="*/ 405274 h 645116"/>
              <a:gd name="connsiteX6" fmla="*/ 254833 w 393717"/>
              <a:gd name="connsiteY6" fmla="*/ 360303 h 645116"/>
              <a:gd name="connsiteX7" fmla="*/ 299804 w 393717"/>
              <a:gd name="connsiteY7" fmla="*/ 210402 h 645116"/>
              <a:gd name="connsiteX8" fmla="*/ 344774 w 393717"/>
              <a:gd name="connsiteY8" fmla="*/ 105471 h 645116"/>
              <a:gd name="connsiteX9" fmla="*/ 389745 w 393717"/>
              <a:gd name="connsiteY9" fmla="*/ 539 h 645116"/>
              <a:gd name="connsiteX10" fmla="*/ 389745 w 393717"/>
              <a:gd name="connsiteY10" fmla="*/ 30520 h 64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717" h="645116">
                <a:moveTo>
                  <a:pt x="0" y="390284"/>
                </a:moveTo>
                <a:cubicBezTo>
                  <a:pt x="43363" y="498689"/>
                  <a:pt x="15055" y="442847"/>
                  <a:pt x="89941" y="555175"/>
                </a:cubicBezTo>
                <a:lnTo>
                  <a:pt x="119922" y="600146"/>
                </a:lnTo>
                <a:lnTo>
                  <a:pt x="149902" y="645116"/>
                </a:lnTo>
                <a:cubicBezTo>
                  <a:pt x="164892" y="630126"/>
                  <a:pt x="186262" y="619518"/>
                  <a:pt x="194872" y="600146"/>
                </a:cubicBezTo>
                <a:cubicBezTo>
                  <a:pt x="199839" y="588971"/>
                  <a:pt x="223970" y="408217"/>
                  <a:pt x="224853" y="405274"/>
                </a:cubicBezTo>
                <a:cubicBezTo>
                  <a:pt x="230030" y="388018"/>
                  <a:pt x="244840" y="375293"/>
                  <a:pt x="254833" y="360303"/>
                </a:cubicBezTo>
                <a:cubicBezTo>
                  <a:pt x="265593" y="317265"/>
                  <a:pt x="281554" y="246902"/>
                  <a:pt x="299804" y="210402"/>
                </a:cubicBezTo>
                <a:cubicBezTo>
                  <a:pt x="326452" y="157105"/>
                  <a:pt x="330070" y="156935"/>
                  <a:pt x="344774" y="105471"/>
                </a:cubicBezTo>
                <a:cubicBezTo>
                  <a:pt x="351576" y="81663"/>
                  <a:pt x="359317" y="15753"/>
                  <a:pt x="389745" y="539"/>
                </a:cubicBezTo>
                <a:cubicBezTo>
                  <a:pt x="398684" y="-3930"/>
                  <a:pt x="389745" y="20526"/>
                  <a:pt x="389745" y="30520"/>
                </a:cubicBezTo>
              </a:path>
            </a:pathLst>
          </a:custGeom>
          <a:ln w="57150">
            <a:solidFill>
              <a:srgbClr val="00B050"/>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
        <p:nvSpPr>
          <p:cNvPr id="11" name="Forma livre 10"/>
          <p:cNvSpPr/>
          <p:nvPr/>
        </p:nvSpPr>
        <p:spPr>
          <a:xfrm>
            <a:off x="8756015" y="3374137"/>
            <a:ext cx="393717" cy="645116"/>
          </a:xfrm>
          <a:custGeom>
            <a:avLst/>
            <a:gdLst>
              <a:gd name="connsiteX0" fmla="*/ 0 w 393717"/>
              <a:gd name="connsiteY0" fmla="*/ 390284 h 645116"/>
              <a:gd name="connsiteX1" fmla="*/ 89941 w 393717"/>
              <a:gd name="connsiteY1" fmla="*/ 555175 h 645116"/>
              <a:gd name="connsiteX2" fmla="*/ 119922 w 393717"/>
              <a:gd name="connsiteY2" fmla="*/ 600146 h 645116"/>
              <a:gd name="connsiteX3" fmla="*/ 149902 w 393717"/>
              <a:gd name="connsiteY3" fmla="*/ 645116 h 645116"/>
              <a:gd name="connsiteX4" fmla="*/ 194872 w 393717"/>
              <a:gd name="connsiteY4" fmla="*/ 600146 h 645116"/>
              <a:gd name="connsiteX5" fmla="*/ 224853 w 393717"/>
              <a:gd name="connsiteY5" fmla="*/ 405274 h 645116"/>
              <a:gd name="connsiteX6" fmla="*/ 254833 w 393717"/>
              <a:gd name="connsiteY6" fmla="*/ 360303 h 645116"/>
              <a:gd name="connsiteX7" fmla="*/ 299804 w 393717"/>
              <a:gd name="connsiteY7" fmla="*/ 210402 h 645116"/>
              <a:gd name="connsiteX8" fmla="*/ 344774 w 393717"/>
              <a:gd name="connsiteY8" fmla="*/ 105471 h 645116"/>
              <a:gd name="connsiteX9" fmla="*/ 389745 w 393717"/>
              <a:gd name="connsiteY9" fmla="*/ 539 h 645116"/>
              <a:gd name="connsiteX10" fmla="*/ 389745 w 393717"/>
              <a:gd name="connsiteY10" fmla="*/ 30520 h 64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717" h="645116">
                <a:moveTo>
                  <a:pt x="0" y="390284"/>
                </a:moveTo>
                <a:cubicBezTo>
                  <a:pt x="43363" y="498689"/>
                  <a:pt x="15055" y="442847"/>
                  <a:pt x="89941" y="555175"/>
                </a:cubicBezTo>
                <a:lnTo>
                  <a:pt x="119922" y="600146"/>
                </a:lnTo>
                <a:lnTo>
                  <a:pt x="149902" y="645116"/>
                </a:lnTo>
                <a:cubicBezTo>
                  <a:pt x="164892" y="630126"/>
                  <a:pt x="186262" y="619518"/>
                  <a:pt x="194872" y="600146"/>
                </a:cubicBezTo>
                <a:cubicBezTo>
                  <a:pt x="199839" y="588971"/>
                  <a:pt x="223970" y="408217"/>
                  <a:pt x="224853" y="405274"/>
                </a:cubicBezTo>
                <a:cubicBezTo>
                  <a:pt x="230030" y="388018"/>
                  <a:pt x="244840" y="375293"/>
                  <a:pt x="254833" y="360303"/>
                </a:cubicBezTo>
                <a:cubicBezTo>
                  <a:pt x="265593" y="317265"/>
                  <a:pt x="281554" y="246902"/>
                  <a:pt x="299804" y="210402"/>
                </a:cubicBezTo>
                <a:cubicBezTo>
                  <a:pt x="326452" y="157105"/>
                  <a:pt x="330070" y="156935"/>
                  <a:pt x="344774" y="105471"/>
                </a:cubicBezTo>
                <a:cubicBezTo>
                  <a:pt x="351576" y="81663"/>
                  <a:pt x="359317" y="15753"/>
                  <a:pt x="389745" y="539"/>
                </a:cubicBezTo>
                <a:cubicBezTo>
                  <a:pt x="398684" y="-3930"/>
                  <a:pt x="389745" y="20526"/>
                  <a:pt x="389745" y="30520"/>
                </a:cubicBezTo>
              </a:path>
            </a:pathLst>
          </a:custGeom>
          <a:ln w="57150">
            <a:solidFill>
              <a:srgbClr val="00B050"/>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
        <p:nvSpPr>
          <p:cNvPr id="12" name="Forma livre 11"/>
          <p:cNvSpPr/>
          <p:nvPr/>
        </p:nvSpPr>
        <p:spPr>
          <a:xfrm>
            <a:off x="7383069" y="3696695"/>
            <a:ext cx="393717" cy="645116"/>
          </a:xfrm>
          <a:custGeom>
            <a:avLst/>
            <a:gdLst>
              <a:gd name="connsiteX0" fmla="*/ 0 w 393717"/>
              <a:gd name="connsiteY0" fmla="*/ 390284 h 645116"/>
              <a:gd name="connsiteX1" fmla="*/ 89941 w 393717"/>
              <a:gd name="connsiteY1" fmla="*/ 555175 h 645116"/>
              <a:gd name="connsiteX2" fmla="*/ 119922 w 393717"/>
              <a:gd name="connsiteY2" fmla="*/ 600146 h 645116"/>
              <a:gd name="connsiteX3" fmla="*/ 149902 w 393717"/>
              <a:gd name="connsiteY3" fmla="*/ 645116 h 645116"/>
              <a:gd name="connsiteX4" fmla="*/ 194872 w 393717"/>
              <a:gd name="connsiteY4" fmla="*/ 600146 h 645116"/>
              <a:gd name="connsiteX5" fmla="*/ 224853 w 393717"/>
              <a:gd name="connsiteY5" fmla="*/ 405274 h 645116"/>
              <a:gd name="connsiteX6" fmla="*/ 254833 w 393717"/>
              <a:gd name="connsiteY6" fmla="*/ 360303 h 645116"/>
              <a:gd name="connsiteX7" fmla="*/ 299804 w 393717"/>
              <a:gd name="connsiteY7" fmla="*/ 210402 h 645116"/>
              <a:gd name="connsiteX8" fmla="*/ 344774 w 393717"/>
              <a:gd name="connsiteY8" fmla="*/ 105471 h 645116"/>
              <a:gd name="connsiteX9" fmla="*/ 389745 w 393717"/>
              <a:gd name="connsiteY9" fmla="*/ 539 h 645116"/>
              <a:gd name="connsiteX10" fmla="*/ 389745 w 393717"/>
              <a:gd name="connsiteY10" fmla="*/ 30520 h 64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717" h="645116">
                <a:moveTo>
                  <a:pt x="0" y="390284"/>
                </a:moveTo>
                <a:cubicBezTo>
                  <a:pt x="43363" y="498689"/>
                  <a:pt x="15055" y="442847"/>
                  <a:pt x="89941" y="555175"/>
                </a:cubicBezTo>
                <a:lnTo>
                  <a:pt x="119922" y="600146"/>
                </a:lnTo>
                <a:lnTo>
                  <a:pt x="149902" y="645116"/>
                </a:lnTo>
                <a:cubicBezTo>
                  <a:pt x="164892" y="630126"/>
                  <a:pt x="186262" y="619518"/>
                  <a:pt x="194872" y="600146"/>
                </a:cubicBezTo>
                <a:cubicBezTo>
                  <a:pt x="199839" y="588971"/>
                  <a:pt x="223970" y="408217"/>
                  <a:pt x="224853" y="405274"/>
                </a:cubicBezTo>
                <a:cubicBezTo>
                  <a:pt x="230030" y="388018"/>
                  <a:pt x="244840" y="375293"/>
                  <a:pt x="254833" y="360303"/>
                </a:cubicBezTo>
                <a:cubicBezTo>
                  <a:pt x="265593" y="317265"/>
                  <a:pt x="281554" y="246902"/>
                  <a:pt x="299804" y="210402"/>
                </a:cubicBezTo>
                <a:cubicBezTo>
                  <a:pt x="326452" y="157105"/>
                  <a:pt x="330070" y="156935"/>
                  <a:pt x="344774" y="105471"/>
                </a:cubicBezTo>
                <a:cubicBezTo>
                  <a:pt x="351576" y="81663"/>
                  <a:pt x="359317" y="15753"/>
                  <a:pt x="389745" y="539"/>
                </a:cubicBezTo>
                <a:cubicBezTo>
                  <a:pt x="398684" y="-3930"/>
                  <a:pt x="389745" y="20526"/>
                  <a:pt x="389745" y="30520"/>
                </a:cubicBezTo>
              </a:path>
            </a:pathLst>
          </a:custGeom>
          <a:ln w="57150">
            <a:solidFill>
              <a:srgbClr val="00B050"/>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
        <p:nvSpPr>
          <p:cNvPr id="13" name="Forma livre 12"/>
          <p:cNvSpPr/>
          <p:nvPr/>
        </p:nvSpPr>
        <p:spPr>
          <a:xfrm>
            <a:off x="7579927" y="4325348"/>
            <a:ext cx="393717" cy="645116"/>
          </a:xfrm>
          <a:custGeom>
            <a:avLst/>
            <a:gdLst>
              <a:gd name="connsiteX0" fmla="*/ 0 w 393717"/>
              <a:gd name="connsiteY0" fmla="*/ 390284 h 645116"/>
              <a:gd name="connsiteX1" fmla="*/ 89941 w 393717"/>
              <a:gd name="connsiteY1" fmla="*/ 555175 h 645116"/>
              <a:gd name="connsiteX2" fmla="*/ 119922 w 393717"/>
              <a:gd name="connsiteY2" fmla="*/ 600146 h 645116"/>
              <a:gd name="connsiteX3" fmla="*/ 149902 w 393717"/>
              <a:gd name="connsiteY3" fmla="*/ 645116 h 645116"/>
              <a:gd name="connsiteX4" fmla="*/ 194872 w 393717"/>
              <a:gd name="connsiteY4" fmla="*/ 600146 h 645116"/>
              <a:gd name="connsiteX5" fmla="*/ 224853 w 393717"/>
              <a:gd name="connsiteY5" fmla="*/ 405274 h 645116"/>
              <a:gd name="connsiteX6" fmla="*/ 254833 w 393717"/>
              <a:gd name="connsiteY6" fmla="*/ 360303 h 645116"/>
              <a:gd name="connsiteX7" fmla="*/ 299804 w 393717"/>
              <a:gd name="connsiteY7" fmla="*/ 210402 h 645116"/>
              <a:gd name="connsiteX8" fmla="*/ 344774 w 393717"/>
              <a:gd name="connsiteY8" fmla="*/ 105471 h 645116"/>
              <a:gd name="connsiteX9" fmla="*/ 389745 w 393717"/>
              <a:gd name="connsiteY9" fmla="*/ 539 h 645116"/>
              <a:gd name="connsiteX10" fmla="*/ 389745 w 393717"/>
              <a:gd name="connsiteY10" fmla="*/ 30520 h 64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717" h="645116">
                <a:moveTo>
                  <a:pt x="0" y="390284"/>
                </a:moveTo>
                <a:cubicBezTo>
                  <a:pt x="43363" y="498689"/>
                  <a:pt x="15055" y="442847"/>
                  <a:pt x="89941" y="555175"/>
                </a:cubicBezTo>
                <a:lnTo>
                  <a:pt x="119922" y="600146"/>
                </a:lnTo>
                <a:lnTo>
                  <a:pt x="149902" y="645116"/>
                </a:lnTo>
                <a:cubicBezTo>
                  <a:pt x="164892" y="630126"/>
                  <a:pt x="186262" y="619518"/>
                  <a:pt x="194872" y="600146"/>
                </a:cubicBezTo>
                <a:cubicBezTo>
                  <a:pt x="199839" y="588971"/>
                  <a:pt x="223970" y="408217"/>
                  <a:pt x="224853" y="405274"/>
                </a:cubicBezTo>
                <a:cubicBezTo>
                  <a:pt x="230030" y="388018"/>
                  <a:pt x="244840" y="375293"/>
                  <a:pt x="254833" y="360303"/>
                </a:cubicBezTo>
                <a:cubicBezTo>
                  <a:pt x="265593" y="317265"/>
                  <a:pt x="281554" y="246902"/>
                  <a:pt x="299804" y="210402"/>
                </a:cubicBezTo>
                <a:cubicBezTo>
                  <a:pt x="326452" y="157105"/>
                  <a:pt x="330070" y="156935"/>
                  <a:pt x="344774" y="105471"/>
                </a:cubicBezTo>
                <a:cubicBezTo>
                  <a:pt x="351576" y="81663"/>
                  <a:pt x="359317" y="15753"/>
                  <a:pt x="389745" y="539"/>
                </a:cubicBezTo>
                <a:cubicBezTo>
                  <a:pt x="398684" y="-3930"/>
                  <a:pt x="389745" y="20526"/>
                  <a:pt x="389745" y="30520"/>
                </a:cubicBezTo>
              </a:path>
            </a:pathLst>
          </a:custGeom>
          <a:ln w="57150">
            <a:solidFill>
              <a:srgbClr val="00B050"/>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
        <p:nvSpPr>
          <p:cNvPr id="14" name="Forma livre 13"/>
          <p:cNvSpPr/>
          <p:nvPr/>
        </p:nvSpPr>
        <p:spPr>
          <a:xfrm>
            <a:off x="7953529" y="4610357"/>
            <a:ext cx="393717" cy="645116"/>
          </a:xfrm>
          <a:custGeom>
            <a:avLst/>
            <a:gdLst>
              <a:gd name="connsiteX0" fmla="*/ 0 w 393717"/>
              <a:gd name="connsiteY0" fmla="*/ 390284 h 645116"/>
              <a:gd name="connsiteX1" fmla="*/ 89941 w 393717"/>
              <a:gd name="connsiteY1" fmla="*/ 555175 h 645116"/>
              <a:gd name="connsiteX2" fmla="*/ 119922 w 393717"/>
              <a:gd name="connsiteY2" fmla="*/ 600146 h 645116"/>
              <a:gd name="connsiteX3" fmla="*/ 149902 w 393717"/>
              <a:gd name="connsiteY3" fmla="*/ 645116 h 645116"/>
              <a:gd name="connsiteX4" fmla="*/ 194872 w 393717"/>
              <a:gd name="connsiteY4" fmla="*/ 600146 h 645116"/>
              <a:gd name="connsiteX5" fmla="*/ 224853 w 393717"/>
              <a:gd name="connsiteY5" fmla="*/ 405274 h 645116"/>
              <a:gd name="connsiteX6" fmla="*/ 254833 w 393717"/>
              <a:gd name="connsiteY6" fmla="*/ 360303 h 645116"/>
              <a:gd name="connsiteX7" fmla="*/ 299804 w 393717"/>
              <a:gd name="connsiteY7" fmla="*/ 210402 h 645116"/>
              <a:gd name="connsiteX8" fmla="*/ 344774 w 393717"/>
              <a:gd name="connsiteY8" fmla="*/ 105471 h 645116"/>
              <a:gd name="connsiteX9" fmla="*/ 389745 w 393717"/>
              <a:gd name="connsiteY9" fmla="*/ 539 h 645116"/>
              <a:gd name="connsiteX10" fmla="*/ 389745 w 393717"/>
              <a:gd name="connsiteY10" fmla="*/ 30520 h 64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717" h="645116">
                <a:moveTo>
                  <a:pt x="0" y="390284"/>
                </a:moveTo>
                <a:cubicBezTo>
                  <a:pt x="43363" y="498689"/>
                  <a:pt x="15055" y="442847"/>
                  <a:pt x="89941" y="555175"/>
                </a:cubicBezTo>
                <a:lnTo>
                  <a:pt x="119922" y="600146"/>
                </a:lnTo>
                <a:lnTo>
                  <a:pt x="149902" y="645116"/>
                </a:lnTo>
                <a:cubicBezTo>
                  <a:pt x="164892" y="630126"/>
                  <a:pt x="186262" y="619518"/>
                  <a:pt x="194872" y="600146"/>
                </a:cubicBezTo>
                <a:cubicBezTo>
                  <a:pt x="199839" y="588971"/>
                  <a:pt x="223970" y="408217"/>
                  <a:pt x="224853" y="405274"/>
                </a:cubicBezTo>
                <a:cubicBezTo>
                  <a:pt x="230030" y="388018"/>
                  <a:pt x="244840" y="375293"/>
                  <a:pt x="254833" y="360303"/>
                </a:cubicBezTo>
                <a:cubicBezTo>
                  <a:pt x="265593" y="317265"/>
                  <a:pt x="281554" y="246902"/>
                  <a:pt x="299804" y="210402"/>
                </a:cubicBezTo>
                <a:cubicBezTo>
                  <a:pt x="326452" y="157105"/>
                  <a:pt x="330070" y="156935"/>
                  <a:pt x="344774" y="105471"/>
                </a:cubicBezTo>
                <a:cubicBezTo>
                  <a:pt x="351576" y="81663"/>
                  <a:pt x="359317" y="15753"/>
                  <a:pt x="389745" y="539"/>
                </a:cubicBezTo>
                <a:cubicBezTo>
                  <a:pt x="398684" y="-3930"/>
                  <a:pt x="389745" y="20526"/>
                  <a:pt x="389745" y="30520"/>
                </a:cubicBezTo>
              </a:path>
            </a:pathLst>
          </a:custGeom>
          <a:ln w="57150">
            <a:solidFill>
              <a:srgbClr val="00B050"/>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
        <p:nvSpPr>
          <p:cNvPr id="15" name="Forma livre 14"/>
          <p:cNvSpPr/>
          <p:nvPr/>
        </p:nvSpPr>
        <p:spPr>
          <a:xfrm>
            <a:off x="8516078" y="5453574"/>
            <a:ext cx="393717" cy="645116"/>
          </a:xfrm>
          <a:custGeom>
            <a:avLst/>
            <a:gdLst>
              <a:gd name="connsiteX0" fmla="*/ 0 w 393717"/>
              <a:gd name="connsiteY0" fmla="*/ 390284 h 645116"/>
              <a:gd name="connsiteX1" fmla="*/ 89941 w 393717"/>
              <a:gd name="connsiteY1" fmla="*/ 555175 h 645116"/>
              <a:gd name="connsiteX2" fmla="*/ 119922 w 393717"/>
              <a:gd name="connsiteY2" fmla="*/ 600146 h 645116"/>
              <a:gd name="connsiteX3" fmla="*/ 149902 w 393717"/>
              <a:gd name="connsiteY3" fmla="*/ 645116 h 645116"/>
              <a:gd name="connsiteX4" fmla="*/ 194872 w 393717"/>
              <a:gd name="connsiteY4" fmla="*/ 600146 h 645116"/>
              <a:gd name="connsiteX5" fmla="*/ 224853 w 393717"/>
              <a:gd name="connsiteY5" fmla="*/ 405274 h 645116"/>
              <a:gd name="connsiteX6" fmla="*/ 254833 w 393717"/>
              <a:gd name="connsiteY6" fmla="*/ 360303 h 645116"/>
              <a:gd name="connsiteX7" fmla="*/ 299804 w 393717"/>
              <a:gd name="connsiteY7" fmla="*/ 210402 h 645116"/>
              <a:gd name="connsiteX8" fmla="*/ 344774 w 393717"/>
              <a:gd name="connsiteY8" fmla="*/ 105471 h 645116"/>
              <a:gd name="connsiteX9" fmla="*/ 389745 w 393717"/>
              <a:gd name="connsiteY9" fmla="*/ 539 h 645116"/>
              <a:gd name="connsiteX10" fmla="*/ 389745 w 393717"/>
              <a:gd name="connsiteY10" fmla="*/ 30520 h 64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717" h="645116">
                <a:moveTo>
                  <a:pt x="0" y="390284"/>
                </a:moveTo>
                <a:cubicBezTo>
                  <a:pt x="43363" y="498689"/>
                  <a:pt x="15055" y="442847"/>
                  <a:pt x="89941" y="555175"/>
                </a:cubicBezTo>
                <a:lnTo>
                  <a:pt x="119922" y="600146"/>
                </a:lnTo>
                <a:lnTo>
                  <a:pt x="149902" y="645116"/>
                </a:lnTo>
                <a:cubicBezTo>
                  <a:pt x="164892" y="630126"/>
                  <a:pt x="186262" y="619518"/>
                  <a:pt x="194872" y="600146"/>
                </a:cubicBezTo>
                <a:cubicBezTo>
                  <a:pt x="199839" y="588971"/>
                  <a:pt x="223970" y="408217"/>
                  <a:pt x="224853" y="405274"/>
                </a:cubicBezTo>
                <a:cubicBezTo>
                  <a:pt x="230030" y="388018"/>
                  <a:pt x="244840" y="375293"/>
                  <a:pt x="254833" y="360303"/>
                </a:cubicBezTo>
                <a:cubicBezTo>
                  <a:pt x="265593" y="317265"/>
                  <a:pt x="281554" y="246902"/>
                  <a:pt x="299804" y="210402"/>
                </a:cubicBezTo>
                <a:cubicBezTo>
                  <a:pt x="326452" y="157105"/>
                  <a:pt x="330070" y="156935"/>
                  <a:pt x="344774" y="105471"/>
                </a:cubicBezTo>
                <a:cubicBezTo>
                  <a:pt x="351576" y="81663"/>
                  <a:pt x="359317" y="15753"/>
                  <a:pt x="389745" y="539"/>
                </a:cubicBezTo>
                <a:cubicBezTo>
                  <a:pt x="398684" y="-3930"/>
                  <a:pt x="389745" y="20526"/>
                  <a:pt x="389745" y="30520"/>
                </a:cubicBezTo>
              </a:path>
            </a:pathLst>
          </a:custGeom>
          <a:ln w="57150">
            <a:solidFill>
              <a:srgbClr val="00B050"/>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
        <p:nvSpPr>
          <p:cNvPr id="16" name="CaixaDeTexto 15"/>
          <p:cNvSpPr txBox="1"/>
          <p:nvPr/>
        </p:nvSpPr>
        <p:spPr>
          <a:xfrm>
            <a:off x="1108328" y="4271195"/>
            <a:ext cx="4397850" cy="1323439"/>
          </a:xfrm>
          <a:prstGeom prst="rect">
            <a:avLst/>
          </a:prstGeom>
          <a:noFill/>
        </p:spPr>
        <p:txBody>
          <a:bodyPr wrap="square" rtlCol="0">
            <a:spAutoFit/>
          </a:bodyPr>
          <a:lstStyle/>
          <a:p>
            <a:r>
              <a:rPr lang="pt-PT" sz="4000" b="1" dirty="0" smtClean="0">
                <a:solidFill>
                  <a:srgbClr val="FF0000"/>
                </a:solidFill>
              </a:rPr>
              <a:t>=   comunicação 	eficaz?</a:t>
            </a:r>
            <a:endParaRPr lang="en-GB" sz="4000" b="1" dirty="0">
              <a:solidFill>
                <a:srgbClr val="FF0000"/>
              </a:solidFill>
            </a:endParaRPr>
          </a:p>
        </p:txBody>
      </p:sp>
      <p:sp>
        <p:nvSpPr>
          <p:cNvPr id="6" name="Marcador de Posição do Número do Diapositivo 5"/>
          <p:cNvSpPr>
            <a:spLocks noGrp="1"/>
          </p:cNvSpPr>
          <p:nvPr>
            <p:ph type="sldNum" sz="quarter" idx="12"/>
          </p:nvPr>
        </p:nvSpPr>
        <p:spPr/>
        <p:txBody>
          <a:bodyPr/>
          <a:lstStyle/>
          <a:p>
            <a:fld id="{EBD4ABFD-154A-4C65-AEA2-A4AAD04878C6}" type="slidenum">
              <a:rPr lang="en-GB" smtClean="0"/>
              <a:t>29</a:t>
            </a:fld>
            <a:endParaRPr lang="en-GB"/>
          </a:p>
        </p:txBody>
      </p:sp>
    </p:spTree>
    <p:extLst>
      <p:ext uri="{BB962C8B-B14F-4D97-AF65-F5344CB8AC3E}">
        <p14:creationId xmlns:p14="http://schemas.microsoft.com/office/powerpoint/2010/main" val="111657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4">
                                            <p:txEl>
                                              <p:pRg st="5" end="5"/>
                                            </p:txEl>
                                          </p:spTgt>
                                        </p:tgtEl>
                                      </p:cBhvr>
                                    </p:animEffect>
                                    <p:anim calcmode="lin" valueType="num">
                                      <p:cBhvr>
                                        <p:cTn id="37" dur="1000"/>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p:tgtEl>
                                          <p:spTgt spid="4">
                                            <p:txEl>
                                              <p:pRg st="5" end="5"/>
                                            </p:txEl>
                                          </p:spTgt>
                                        </p:tgtEl>
                                        <p:attrNameLst>
                                          <p:attrName>ppt_y</p:attrName>
                                        </p:attrNameLst>
                                      </p:cBhvr>
                                      <p:tavLst>
                                        <p:tav tm="0">
                                          <p:val>
                                            <p:strVal val="ppt_y"/>
                                          </p:val>
                                        </p:tav>
                                        <p:tav tm="100000">
                                          <p:val>
                                            <p:strVal val="ppt_y+.1"/>
                                          </p:val>
                                        </p:tav>
                                      </p:tavLst>
                                    </p:anim>
                                    <p:set>
                                      <p:cBhvr>
                                        <p:cTn id="39" dur="1" fill="hold">
                                          <p:stCondLst>
                                            <p:cond delay="999"/>
                                          </p:stCondLst>
                                        </p:cTn>
                                        <p:tgtEl>
                                          <p:spTgt spid="4">
                                            <p:txEl>
                                              <p:pRg st="5" end="5"/>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50451"/>
          </a:xfrm>
          <a:solidFill>
            <a:srgbClr val="DE0000"/>
          </a:solidFill>
        </p:spPr>
        <p:txBody>
          <a:bodyPr>
            <a:normAutofit/>
          </a:bodyPr>
          <a:lstStyle/>
          <a:p>
            <a:pPr algn="ctr"/>
            <a:r>
              <a:rPr lang="pt-PT" sz="3600" b="1" dirty="0" smtClean="0">
                <a:solidFill>
                  <a:schemeClr val="bg1"/>
                </a:solidFill>
              </a:rPr>
              <a:t>Conselhos para um bom discurso</a:t>
            </a:r>
            <a:endParaRPr lang="en-GB" sz="3600" b="1" dirty="0">
              <a:solidFill>
                <a:schemeClr val="bg1"/>
              </a:solidFill>
            </a:endParaRPr>
          </a:p>
        </p:txBody>
      </p:sp>
      <p:sp>
        <p:nvSpPr>
          <p:cNvPr id="3" name="Marcador de Posição de Conteúdo 2"/>
          <p:cNvSpPr>
            <a:spLocks noGrp="1"/>
          </p:cNvSpPr>
          <p:nvPr>
            <p:ph idx="1"/>
          </p:nvPr>
        </p:nvSpPr>
        <p:spPr>
          <a:xfrm rot="20307455">
            <a:off x="1135960" y="2566978"/>
            <a:ext cx="3717561" cy="947555"/>
          </a:xfrm>
        </p:spPr>
        <p:txBody>
          <a:bodyPr>
            <a:noAutofit/>
          </a:bodyPr>
          <a:lstStyle/>
          <a:p>
            <a:pPr marL="0" lvl="0" indent="0">
              <a:buNone/>
            </a:pPr>
            <a:r>
              <a:rPr lang="pt-PT" sz="3600" b="1" dirty="0">
                <a:solidFill>
                  <a:srgbClr val="00B050"/>
                </a:solidFill>
              </a:rPr>
              <a:t>Conte uma história. </a:t>
            </a:r>
            <a:endParaRPr lang="en-GB" sz="3600" b="1" dirty="0">
              <a:solidFill>
                <a:srgbClr val="00B050"/>
              </a:solidFill>
            </a:endParaRPr>
          </a:p>
        </p:txBody>
      </p:sp>
      <p:sp>
        <p:nvSpPr>
          <p:cNvPr id="4" name="CaixaDeTexto 3"/>
          <p:cNvSpPr txBox="1"/>
          <p:nvPr/>
        </p:nvSpPr>
        <p:spPr>
          <a:xfrm rot="903831">
            <a:off x="4980736" y="2478724"/>
            <a:ext cx="4242216" cy="1200329"/>
          </a:xfrm>
          <a:prstGeom prst="rect">
            <a:avLst/>
          </a:prstGeom>
          <a:noFill/>
        </p:spPr>
        <p:txBody>
          <a:bodyPr wrap="square" rtlCol="0">
            <a:spAutoFit/>
          </a:bodyPr>
          <a:lstStyle/>
          <a:p>
            <a:r>
              <a:rPr lang="pt-PT" sz="3600" b="1" dirty="0">
                <a:solidFill>
                  <a:schemeClr val="accent2">
                    <a:lumMod val="50000"/>
                  </a:schemeClr>
                </a:solidFill>
              </a:rPr>
              <a:t>Personalize o discurso</a:t>
            </a:r>
            <a:endParaRPr lang="en-GB" sz="3600" b="1" dirty="0">
              <a:solidFill>
                <a:schemeClr val="accent2">
                  <a:lumMod val="50000"/>
                </a:schemeClr>
              </a:solidFill>
            </a:endParaRPr>
          </a:p>
        </p:txBody>
      </p:sp>
      <p:sp>
        <p:nvSpPr>
          <p:cNvPr id="5" name="CaixaDeTexto 4"/>
          <p:cNvSpPr txBox="1"/>
          <p:nvPr/>
        </p:nvSpPr>
        <p:spPr>
          <a:xfrm>
            <a:off x="2994740" y="4373303"/>
            <a:ext cx="2548328" cy="646331"/>
          </a:xfrm>
          <a:prstGeom prst="rect">
            <a:avLst/>
          </a:prstGeom>
          <a:noFill/>
        </p:spPr>
        <p:txBody>
          <a:bodyPr wrap="square" rtlCol="0">
            <a:spAutoFit/>
          </a:bodyPr>
          <a:lstStyle/>
          <a:p>
            <a:r>
              <a:rPr lang="pt-PT" sz="3600" b="1" dirty="0">
                <a:solidFill>
                  <a:srgbClr val="7030A0"/>
                </a:solidFill>
              </a:rPr>
              <a:t>Seja curto</a:t>
            </a:r>
            <a:endParaRPr lang="en-GB" sz="3600" b="1" dirty="0">
              <a:solidFill>
                <a:srgbClr val="7030A0"/>
              </a:solidFill>
            </a:endParaRPr>
          </a:p>
        </p:txBody>
      </p:sp>
      <p:sp>
        <p:nvSpPr>
          <p:cNvPr id="6" name="CaixaDeTexto 5"/>
          <p:cNvSpPr txBox="1"/>
          <p:nvPr/>
        </p:nvSpPr>
        <p:spPr>
          <a:xfrm rot="19429548">
            <a:off x="5187648" y="3719811"/>
            <a:ext cx="5876145" cy="646331"/>
          </a:xfrm>
          <a:prstGeom prst="rect">
            <a:avLst/>
          </a:prstGeom>
          <a:noFill/>
        </p:spPr>
        <p:txBody>
          <a:bodyPr wrap="square" rtlCol="0">
            <a:spAutoFit/>
          </a:bodyPr>
          <a:lstStyle/>
          <a:p>
            <a:r>
              <a:rPr lang="pt-PT" sz="3600" b="1" dirty="0">
                <a:solidFill>
                  <a:srgbClr val="FF0000"/>
                </a:solidFill>
              </a:rPr>
              <a:t>Termine com um apelo à </a:t>
            </a:r>
            <a:r>
              <a:rPr lang="pt-PT" sz="3600" b="1" dirty="0" smtClean="0">
                <a:solidFill>
                  <a:srgbClr val="FF0000"/>
                </a:solidFill>
              </a:rPr>
              <a:t>ação</a:t>
            </a:r>
            <a:endParaRPr lang="en-GB" sz="3600" b="1" dirty="0">
              <a:solidFill>
                <a:srgbClr val="FF0000"/>
              </a:solidFill>
            </a:endParaRPr>
          </a:p>
        </p:txBody>
      </p:sp>
      <p:sp>
        <p:nvSpPr>
          <p:cNvPr id="7" name="Marcador de Posição do Número do Diapositivo 6"/>
          <p:cNvSpPr>
            <a:spLocks noGrp="1"/>
          </p:cNvSpPr>
          <p:nvPr>
            <p:ph type="sldNum" sz="quarter" idx="12"/>
          </p:nvPr>
        </p:nvSpPr>
        <p:spPr/>
        <p:txBody>
          <a:bodyPr/>
          <a:lstStyle/>
          <a:p>
            <a:fld id="{EBD4ABFD-154A-4C65-AEA2-A4AAD04878C6}" type="slidenum">
              <a:rPr lang="en-GB" smtClean="0"/>
              <a:t>3</a:t>
            </a:fld>
            <a:endParaRPr lang="en-GB"/>
          </a:p>
        </p:txBody>
      </p:sp>
    </p:spTree>
    <p:extLst>
      <p:ext uri="{BB962C8B-B14F-4D97-AF65-F5344CB8AC3E}">
        <p14:creationId xmlns:p14="http://schemas.microsoft.com/office/powerpoint/2010/main" val="311774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94049"/>
          </a:xfrm>
          <a:solidFill>
            <a:srgbClr val="DE0000"/>
          </a:solidFill>
        </p:spPr>
        <p:txBody>
          <a:bodyPr/>
          <a:lstStyle/>
          <a:p>
            <a:pPr algn="ctr"/>
            <a:r>
              <a:rPr lang="pt-PT" dirty="0" smtClean="0"/>
              <a:t>Comunicar bem implica</a:t>
            </a:r>
            <a:endParaRPr lang="en-GB" dirty="0"/>
          </a:p>
        </p:txBody>
      </p:sp>
      <p:sp>
        <p:nvSpPr>
          <p:cNvPr id="3" name="Marcador de Posição de Conteúdo 2"/>
          <p:cNvSpPr>
            <a:spLocks noGrp="1"/>
          </p:cNvSpPr>
          <p:nvPr>
            <p:ph idx="1"/>
          </p:nvPr>
        </p:nvSpPr>
        <p:spPr>
          <a:xfrm>
            <a:off x="838200" y="1424067"/>
            <a:ext cx="8125918" cy="2017634"/>
          </a:xfrm>
        </p:spPr>
        <p:txBody>
          <a:bodyPr>
            <a:normAutofit fontScale="92500" lnSpcReduction="10000"/>
          </a:bodyPr>
          <a:lstStyle/>
          <a:p>
            <a:pPr marL="0" indent="0">
              <a:buNone/>
            </a:pPr>
            <a:r>
              <a:rPr lang="pt-PT" dirty="0" smtClean="0"/>
              <a:t>Conhecimento do contexto social do ato da comunicação</a:t>
            </a:r>
          </a:p>
          <a:p>
            <a:pPr lvl="1"/>
            <a:r>
              <a:rPr lang="pt-PT" sz="2800" dirty="0" smtClean="0"/>
              <a:t>Onde tem lugar?</a:t>
            </a:r>
          </a:p>
          <a:p>
            <a:pPr lvl="1"/>
            <a:r>
              <a:rPr lang="pt-PT" sz="2800" dirty="0" smtClean="0"/>
              <a:t>Quem é o orador?</a:t>
            </a:r>
          </a:p>
          <a:p>
            <a:pPr lvl="1"/>
            <a:r>
              <a:rPr lang="pt-PT" sz="2800" dirty="0" smtClean="0"/>
              <a:t>Quem é o público?</a:t>
            </a:r>
          </a:p>
          <a:p>
            <a:pPr lvl="1"/>
            <a:r>
              <a:rPr lang="pt-PT" sz="2800" dirty="0" smtClean="0"/>
              <a:t>Qual é o propósito do discurso?</a:t>
            </a:r>
          </a:p>
          <a:p>
            <a:endParaRPr lang="pt-PT" dirty="0" smtClean="0"/>
          </a:p>
          <a:p>
            <a:pPr marL="0" indent="0">
              <a:buNone/>
            </a:pPr>
            <a:endParaRPr lang="pt-PT" dirty="0" smtClean="0"/>
          </a:p>
        </p:txBody>
      </p:sp>
      <p:sp>
        <p:nvSpPr>
          <p:cNvPr id="4" name="CaixaDeTexto 3"/>
          <p:cNvSpPr txBox="1"/>
          <p:nvPr/>
        </p:nvSpPr>
        <p:spPr>
          <a:xfrm>
            <a:off x="5328170" y="3441701"/>
            <a:ext cx="4946754" cy="1754326"/>
          </a:xfrm>
          <a:prstGeom prst="rect">
            <a:avLst/>
          </a:prstGeom>
          <a:solidFill>
            <a:schemeClr val="accent6">
              <a:lumMod val="40000"/>
              <a:lumOff val="60000"/>
            </a:schemeClr>
          </a:solidFill>
        </p:spPr>
        <p:txBody>
          <a:bodyPr wrap="square" rtlCol="0">
            <a:spAutoFit/>
          </a:bodyPr>
          <a:lstStyle/>
          <a:p>
            <a:r>
              <a:rPr lang="pt-PT" sz="3600" dirty="0" smtClean="0"/>
              <a:t>conteúdo </a:t>
            </a:r>
            <a:r>
              <a:rPr lang="pt-PT" sz="3600" dirty="0"/>
              <a:t>do texto</a:t>
            </a:r>
          </a:p>
          <a:p>
            <a:r>
              <a:rPr lang="pt-PT" sz="3600" dirty="0"/>
              <a:t>estrutura do texto</a:t>
            </a:r>
          </a:p>
          <a:p>
            <a:r>
              <a:rPr lang="pt-PT" sz="3600" dirty="0" smtClean="0"/>
              <a:t>linguagem </a:t>
            </a:r>
            <a:r>
              <a:rPr lang="pt-PT" sz="3600" dirty="0"/>
              <a:t>apropriada</a:t>
            </a:r>
          </a:p>
        </p:txBody>
      </p:sp>
      <p:sp>
        <p:nvSpPr>
          <p:cNvPr id="6" name="Seta em curva 5"/>
          <p:cNvSpPr/>
          <p:nvPr/>
        </p:nvSpPr>
        <p:spPr>
          <a:xfrm flipV="1">
            <a:off x="2896354" y="3756972"/>
            <a:ext cx="2143593" cy="1439055"/>
          </a:xfrm>
          <a:prstGeom prst="bentArrow">
            <a:avLst>
              <a:gd name="adj1" fmla="val 25000"/>
              <a:gd name="adj2" fmla="val 4536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CaixaDeTexto 4"/>
          <p:cNvSpPr txBox="1"/>
          <p:nvPr/>
        </p:nvSpPr>
        <p:spPr>
          <a:xfrm>
            <a:off x="1009650" y="5459335"/>
            <a:ext cx="10172700" cy="1077218"/>
          </a:xfrm>
          <a:prstGeom prst="rect">
            <a:avLst/>
          </a:prstGeom>
          <a:noFill/>
        </p:spPr>
        <p:txBody>
          <a:bodyPr wrap="square" rtlCol="0">
            <a:spAutoFit/>
          </a:bodyPr>
          <a:lstStyle/>
          <a:p>
            <a:r>
              <a:rPr lang="pt-PT" sz="3200" dirty="0" smtClean="0"/>
              <a:t>Se o texto conseguir concretizar plenamente o propósito, então comunicou bem.</a:t>
            </a:r>
            <a:endParaRPr lang="en-GB" sz="3200" dirty="0"/>
          </a:p>
        </p:txBody>
      </p:sp>
      <p:sp>
        <p:nvSpPr>
          <p:cNvPr id="7" name="Marcador de Posição do Número do Diapositivo 6"/>
          <p:cNvSpPr>
            <a:spLocks noGrp="1"/>
          </p:cNvSpPr>
          <p:nvPr>
            <p:ph type="sldNum" sz="quarter" idx="12"/>
          </p:nvPr>
        </p:nvSpPr>
        <p:spPr/>
        <p:txBody>
          <a:bodyPr/>
          <a:lstStyle/>
          <a:p>
            <a:fld id="{EBD4ABFD-154A-4C65-AEA2-A4AAD04878C6}" type="slidenum">
              <a:rPr lang="en-GB" smtClean="0"/>
              <a:t>30</a:t>
            </a:fld>
            <a:endParaRPr lang="en-GB"/>
          </a:p>
        </p:txBody>
      </p:sp>
    </p:spTree>
    <p:extLst>
      <p:ext uri="{BB962C8B-B14F-4D97-AF65-F5344CB8AC3E}">
        <p14:creationId xmlns:p14="http://schemas.microsoft.com/office/powerpoint/2010/main" val="391136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94049"/>
          </a:xfrm>
          <a:solidFill>
            <a:srgbClr val="DE0000"/>
          </a:solidFill>
        </p:spPr>
        <p:txBody>
          <a:bodyPr/>
          <a:lstStyle/>
          <a:p>
            <a:pPr algn="ctr"/>
            <a:r>
              <a:rPr lang="pt-PT" dirty="0" smtClean="0"/>
              <a:t>Contexto do discurso</a:t>
            </a:r>
            <a:endParaRPr lang="en-GB" dirty="0"/>
          </a:p>
        </p:txBody>
      </p:sp>
      <p:sp>
        <p:nvSpPr>
          <p:cNvPr id="3" name="Marcador de Posição de Conteúdo 2"/>
          <p:cNvSpPr>
            <a:spLocks noGrp="1"/>
          </p:cNvSpPr>
          <p:nvPr>
            <p:ph idx="1"/>
          </p:nvPr>
        </p:nvSpPr>
        <p:spPr>
          <a:xfrm>
            <a:off x="504093" y="1424066"/>
            <a:ext cx="3786553" cy="3288611"/>
          </a:xfrm>
        </p:spPr>
        <p:txBody>
          <a:bodyPr>
            <a:normAutofit fontScale="92500" lnSpcReduction="10000"/>
          </a:bodyPr>
          <a:lstStyle/>
          <a:p>
            <a:pPr lvl="1"/>
            <a:r>
              <a:rPr lang="pt-PT" sz="2800" dirty="0" smtClean="0"/>
              <a:t>Onde tem lugar?</a:t>
            </a:r>
          </a:p>
          <a:p>
            <a:pPr lvl="1"/>
            <a:endParaRPr lang="pt-PT" sz="2800" dirty="0" smtClean="0"/>
          </a:p>
          <a:p>
            <a:pPr lvl="1"/>
            <a:r>
              <a:rPr lang="pt-PT" sz="2800" dirty="0" smtClean="0"/>
              <a:t>Quem é o orador?</a:t>
            </a:r>
          </a:p>
          <a:p>
            <a:pPr lvl="1"/>
            <a:endParaRPr lang="pt-PT" sz="2800" dirty="0" smtClean="0"/>
          </a:p>
          <a:p>
            <a:pPr lvl="1"/>
            <a:r>
              <a:rPr lang="pt-PT" sz="2800" dirty="0" smtClean="0"/>
              <a:t>Quem é o público?</a:t>
            </a:r>
          </a:p>
          <a:p>
            <a:pPr lvl="1"/>
            <a:endParaRPr lang="pt-PT" sz="2800" dirty="0" smtClean="0"/>
          </a:p>
          <a:p>
            <a:pPr lvl="1"/>
            <a:r>
              <a:rPr lang="pt-PT" sz="2800" dirty="0" smtClean="0"/>
              <a:t>Qual é o propósito do discurso?</a:t>
            </a:r>
          </a:p>
          <a:p>
            <a:endParaRPr lang="pt-PT" dirty="0" smtClean="0"/>
          </a:p>
          <a:p>
            <a:pPr marL="0" indent="0">
              <a:buNone/>
            </a:pPr>
            <a:endParaRPr lang="pt-PT" dirty="0" smtClean="0"/>
          </a:p>
        </p:txBody>
      </p:sp>
      <p:sp>
        <p:nvSpPr>
          <p:cNvPr id="4" name="CaixaDeTexto 3"/>
          <p:cNvSpPr txBox="1"/>
          <p:nvPr/>
        </p:nvSpPr>
        <p:spPr>
          <a:xfrm>
            <a:off x="492371" y="5058100"/>
            <a:ext cx="11090030" cy="1200329"/>
          </a:xfrm>
          <a:prstGeom prst="rect">
            <a:avLst/>
          </a:prstGeom>
          <a:solidFill>
            <a:schemeClr val="accent6">
              <a:lumMod val="40000"/>
              <a:lumOff val="60000"/>
            </a:schemeClr>
          </a:solidFill>
        </p:spPr>
        <p:txBody>
          <a:bodyPr wrap="square" rtlCol="0">
            <a:spAutoFit/>
          </a:bodyPr>
          <a:lstStyle/>
          <a:p>
            <a:r>
              <a:rPr lang="pt-PT" sz="3600" dirty="0" smtClean="0"/>
              <a:t>conteúdo 		estrutura 			linguagem </a:t>
            </a:r>
          </a:p>
          <a:p>
            <a:r>
              <a:rPr lang="pt-PT" sz="3600" dirty="0" smtClean="0"/>
              <a:t>do discurso		do discurso		apropriada</a:t>
            </a:r>
            <a:endParaRPr lang="pt-PT" sz="3600" dirty="0"/>
          </a:p>
        </p:txBody>
      </p:sp>
      <p:sp>
        <p:nvSpPr>
          <p:cNvPr id="7" name="CaixaDeTexto 6"/>
          <p:cNvSpPr txBox="1"/>
          <p:nvPr/>
        </p:nvSpPr>
        <p:spPr>
          <a:xfrm>
            <a:off x="4349263" y="1303226"/>
            <a:ext cx="7004538" cy="3754874"/>
          </a:xfrm>
          <a:prstGeom prst="rect">
            <a:avLst/>
          </a:prstGeom>
          <a:noFill/>
        </p:spPr>
        <p:txBody>
          <a:bodyPr wrap="square" rtlCol="0">
            <a:spAutoFit/>
          </a:bodyPr>
          <a:lstStyle/>
          <a:p>
            <a:r>
              <a:rPr lang="pt-PT" sz="2600" dirty="0" smtClean="0"/>
              <a:t>Na cerimónia de finalistas da Universidade de Stanford</a:t>
            </a:r>
          </a:p>
          <a:p>
            <a:r>
              <a:rPr lang="pt-PT" sz="2600" dirty="0" smtClean="0"/>
              <a:t>Steve Jobs, empreendedor, fundador de Apple, Pixar</a:t>
            </a:r>
          </a:p>
          <a:p>
            <a:r>
              <a:rPr lang="pt-PT" sz="2600" dirty="0" smtClean="0"/>
              <a:t>Alunos universitários que estão na cerimónia da graduação</a:t>
            </a:r>
          </a:p>
          <a:p>
            <a:r>
              <a:rPr lang="pt-PT" sz="2600" dirty="0" smtClean="0"/>
              <a:t>Marcar esse momento de transição do mundo do estudo para o mundo do trabalh</a:t>
            </a:r>
            <a:r>
              <a:rPr lang="pt-PT" sz="2800" dirty="0" smtClean="0"/>
              <a:t>o</a:t>
            </a:r>
          </a:p>
          <a:p>
            <a:r>
              <a:rPr lang="pt-PT" sz="2800" dirty="0" smtClean="0"/>
              <a:t>Dar conselhos inspiradores</a:t>
            </a:r>
            <a:endParaRPr lang="en-GB" sz="2800" dirty="0"/>
          </a:p>
        </p:txBody>
      </p:sp>
      <p:sp>
        <p:nvSpPr>
          <p:cNvPr id="5" name="Marcador de Posição do Número do Diapositivo 4"/>
          <p:cNvSpPr>
            <a:spLocks noGrp="1"/>
          </p:cNvSpPr>
          <p:nvPr>
            <p:ph type="sldNum" sz="quarter" idx="12"/>
          </p:nvPr>
        </p:nvSpPr>
        <p:spPr/>
        <p:txBody>
          <a:bodyPr/>
          <a:lstStyle/>
          <a:p>
            <a:fld id="{EBD4ABFD-154A-4C65-AEA2-A4AAD04878C6}" type="slidenum">
              <a:rPr lang="en-GB" smtClean="0"/>
              <a:t>31</a:t>
            </a:fld>
            <a:endParaRPr lang="en-GB"/>
          </a:p>
        </p:txBody>
      </p:sp>
    </p:spTree>
    <p:extLst>
      <p:ext uri="{BB962C8B-B14F-4D97-AF65-F5344CB8AC3E}">
        <p14:creationId xmlns:p14="http://schemas.microsoft.com/office/powerpoint/2010/main" val="326901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3826"/>
            <a:ext cx="10515600" cy="544390"/>
          </a:xfrm>
          <a:solidFill>
            <a:srgbClr val="DE0000"/>
          </a:solidFill>
        </p:spPr>
        <p:txBody>
          <a:bodyPr>
            <a:normAutofit fontScale="90000"/>
          </a:bodyPr>
          <a:lstStyle/>
          <a:p>
            <a:pPr algn="ctr"/>
            <a:r>
              <a:rPr lang="pt-PT" sz="3600" dirty="0" smtClean="0"/>
              <a:t>Organização hierárquica</a:t>
            </a:r>
            <a:endParaRPr lang="en-GB" sz="3600" dirty="0"/>
          </a:p>
        </p:txBody>
      </p:sp>
      <p:sp>
        <p:nvSpPr>
          <p:cNvPr id="4" name="CaixaDeTexto 3"/>
          <p:cNvSpPr txBox="1"/>
          <p:nvPr/>
        </p:nvSpPr>
        <p:spPr>
          <a:xfrm>
            <a:off x="4114798" y="4440145"/>
            <a:ext cx="7213600" cy="430887"/>
          </a:xfrm>
          <a:prstGeom prst="rect">
            <a:avLst/>
          </a:prstGeom>
          <a:noFill/>
        </p:spPr>
        <p:txBody>
          <a:bodyPr wrap="square" rtlCol="0">
            <a:spAutoFit/>
          </a:bodyPr>
          <a:lstStyle/>
          <a:p>
            <a:r>
              <a:rPr lang="en-GB" sz="2200" dirty="0" smtClean="0"/>
              <a:t>My third story is about death.</a:t>
            </a:r>
            <a:endParaRPr lang="en-GB" sz="2200" dirty="0"/>
          </a:p>
        </p:txBody>
      </p:sp>
      <p:sp>
        <p:nvSpPr>
          <p:cNvPr id="7" name="CaixaDeTexto 6"/>
          <p:cNvSpPr txBox="1"/>
          <p:nvPr/>
        </p:nvSpPr>
        <p:spPr>
          <a:xfrm>
            <a:off x="787398" y="819315"/>
            <a:ext cx="3200400" cy="1077218"/>
          </a:xfrm>
          <a:prstGeom prst="rect">
            <a:avLst/>
          </a:prstGeom>
          <a:solidFill>
            <a:schemeClr val="accent4">
              <a:lumMod val="20000"/>
              <a:lumOff val="80000"/>
            </a:schemeClr>
          </a:solidFill>
        </p:spPr>
        <p:txBody>
          <a:bodyPr wrap="square" rtlCol="0">
            <a:spAutoFit/>
          </a:bodyPr>
          <a:lstStyle/>
          <a:p>
            <a:r>
              <a:rPr lang="pt-PT" sz="2400" b="1" dirty="0" smtClean="0"/>
              <a:t>Abertura </a:t>
            </a:r>
            <a:r>
              <a:rPr lang="pt-PT" sz="2000" dirty="0"/>
              <a:t>(situa o discurso no contexto</a:t>
            </a:r>
            <a:r>
              <a:rPr lang="pt-PT" sz="2000" dirty="0" smtClean="0"/>
              <a:t>)</a:t>
            </a:r>
          </a:p>
          <a:p>
            <a:endParaRPr lang="en-GB" sz="2000" dirty="0"/>
          </a:p>
        </p:txBody>
      </p:sp>
      <p:sp>
        <p:nvSpPr>
          <p:cNvPr id="8" name="CaixaDeTexto 7"/>
          <p:cNvSpPr txBox="1"/>
          <p:nvPr/>
        </p:nvSpPr>
        <p:spPr>
          <a:xfrm>
            <a:off x="4062404" y="815177"/>
            <a:ext cx="7213600" cy="769441"/>
          </a:xfrm>
          <a:prstGeom prst="rect">
            <a:avLst/>
          </a:prstGeom>
          <a:noFill/>
        </p:spPr>
        <p:txBody>
          <a:bodyPr wrap="square" rtlCol="0">
            <a:spAutoFit/>
          </a:bodyPr>
          <a:lstStyle/>
          <a:p>
            <a:r>
              <a:rPr lang="en-GB" sz="2200" dirty="0"/>
              <a:t>I am </a:t>
            </a:r>
            <a:r>
              <a:rPr lang="en-GB" sz="2200" dirty="0" err="1"/>
              <a:t>honored</a:t>
            </a:r>
            <a:r>
              <a:rPr lang="en-GB" sz="2200" dirty="0"/>
              <a:t> to be with you today at your commencement from one of the finest universities in the world. …</a:t>
            </a:r>
          </a:p>
        </p:txBody>
      </p:sp>
      <p:sp>
        <p:nvSpPr>
          <p:cNvPr id="10" name="CaixaDeTexto 9"/>
          <p:cNvSpPr txBox="1"/>
          <p:nvPr/>
        </p:nvSpPr>
        <p:spPr>
          <a:xfrm>
            <a:off x="800894" y="1984884"/>
            <a:ext cx="3200400" cy="461665"/>
          </a:xfrm>
          <a:prstGeom prst="rect">
            <a:avLst/>
          </a:prstGeom>
          <a:solidFill>
            <a:schemeClr val="accent4">
              <a:lumMod val="20000"/>
              <a:lumOff val="80000"/>
            </a:schemeClr>
          </a:solidFill>
        </p:spPr>
        <p:txBody>
          <a:bodyPr wrap="square" rtlCol="0">
            <a:spAutoFit/>
          </a:bodyPr>
          <a:lstStyle/>
          <a:p>
            <a:r>
              <a:rPr lang="pt-PT" sz="2400" b="1" dirty="0" smtClean="0"/>
              <a:t>Previsão de estrutura</a:t>
            </a:r>
            <a:endParaRPr lang="en-GB" sz="2000" dirty="0"/>
          </a:p>
        </p:txBody>
      </p:sp>
      <p:sp>
        <p:nvSpPr>
          <p:cNvPr id="11" name="CaixaDeTexto 10"/>
          <p:cNvSpPr txBox="1"/>
          <p:nvPr/>
        </p:nvSpPr>
        <p:spPr>
          <a:xfrm>
            <a:off x="4140199" y="1943735"/>
            <a:ext cx="7213600" cy="430887"/>
          </a:xfrm>
          <a:prstGeom prst="rect">
            <a:avLst/>
          </a:prstGeom>
          <a:noFill/>
        </p:spPr>
        <p:txBody>
          <a:bodyPr wrap="square" rtlCol="0">
            <a:spAutoFit/>
          </a:bodyPr>
          <a:lstStyle/>
          <a:p>
            <a:r>
              <a:rPr lang="en-GB" sz="2200" dirty="0"/>
              <a:t>Today I want to tell you three stories from my life. …</a:t>
            </a:r>
          </a:p>
        </p:txBody>
      </p:sp>
      <p:sp>
        <p:nvSpPr>
          <p:cNvPr id="13" name="CaixaDeTexto 12"/>
          <p:cNvSpPr txBox="1"/>
          <p:nvPr/>
        </p:nvSpPr>
        <p:spPr>
          <a:xfrm>
            <a:off x="4114798" y="3472378"/>
            <a:ext cx="6705600" cy="430887"/>
          </a:xfrm>
          <a:prstGeom prst="rect">
            <a:avLst/>
          </a:prstGeom>
          <a:noFill/>
        </p:spPr>
        <p:txBody>
          <a:bodyPr wrap="square" rtlCol="0">
            <a:spAutoFit/>
          </a:bodyPr>
          <a:lstStyle/>
          <a:p>
            <a:r>
              <a:rPr lang="en-GB" sz="2200" dirty="0" smtClean="0"/>
              <a:t>My second story is about love and loss.</a:t>
            </a:r>
            <a:endParaRPr lang="en-GB" sz="2200" dirty="0"/>
          </a:p>
        </p:txBody>
      </p:sp>
      <p:sp>
        <p:nvSpPr>
          <p:cNvPr id="14" name="CaixaDeTexto 13"/>
          <p:cNvSpPr txBox="1"/>
          <p:nvPr/>
        </p:nvSpPr>
        <p:spPr>
          <a:xfrm rot="16200000">
            <a:off x="-342511" y="1414941"/>
            <a:ext cx="1648940" cy="461665"/>
          </a:xfrm>
          <a:prstGeom prst="rect">
            <a:avLst/>
          </a:prstGeom>
          <a:solidFill>
            <a:schemeClr val="accent5">
              <a:lumMod val="20000"/>
              <a:lumOff val="80000"/>
            </a:schemeClr>
          </a:solidFill>
        </p:spPr>
        <p:txBody>
          <a:bodyPr wrap="square" rtlCol="0">
            <a:spAutoFit/>
          </a:bodyPr>
          <a:lstStyle/>
          <a:p>
            <a:r>
              <a:rPr lang="pt-PT" sz="2400" dirty="0" smtClean="0"/>
              <a:t>Introdução</a:t>
            </a:r>
            <a:endParaRPr lang="en-GB" sz="2400" dirty="0"/>
          </a:p>
        </p:txBody>
      </p:sp>
      <p:sp>
        <p:nvSpPr>
          <p:cNvPr id="16" name="CaixaDeTexto 15"/>
          <p:cNvSpPr txBox="1"/>
          <p:nvPr/>
        </p:nvSpPr>
        <p:spPr>
          <a:xfrm>
            <a:off x="4140199" y="2733739"/>
            <a:ext cx="7213601" cy="430887"/>
          </a:xfrm>
          <a:prstGeom prst="rect">
            <a:avLst/>
          </a:prstGeom>
          <a:noFill/>
        </p:spPr>
        <p:txBody>
          <a:bodyPr wrap="square" rtlCol="0">
            <a:spAutoFit/>
          </a:bodyPr>
          <a:lstStyle/>
          <a:p>
            <a:r>
              <a:rPr lang="pt-PT" sz="2200" dirty="0" err="1" smtClean="0"/>
              <a:t>My</a:t>
            </a:r>
            <a:r>
              <a:rPr lang="pt-PT" sz="2200" dirty="0" smtClean="0"/>
              <a:t> </a:t>
            </a:r>
            <a:r>
              <a:rPr lang="pt-PT" sz="2200" dirty="0" err="1" smtClean="0"/>
              <a:t>first</a:t>
            </a:r>
            <a:r>
              <a:rPr lang="pt-PT" sz="2200" dirty="0" smtClean="0"/>
              <a:t> </a:t>
            </a:r>
            <a:r>
              <a:rPr lang="pt-PT" sz="2200" dirty="0" err="1" smtClean="0"/>
              <a:t>story</a:t>
            </a:r>
            <a:r>
              <a:rPr lang="pt-PT" sz="2200" dirty="0" smtClean="0"/>
              <a:t> </a:t>
            </a:r>
            <a:r>
              <a:rPr lang="pt-PT" sz="2200" dirty="0" err="1" smtClean="0"/>
              <a:t>is</a:t>
            </a:r>
            <a:r>
              <a:rPr lang="pt-PT" sz="2200" dirty="0" smtClean="0"/>
              <a:t> </a:t>
            </a:r>
            <a:r>
              <a:rPr lang="pt-PT" sz="2200" dirty="0" err="1" smtClean="0"/>
              <a:t>about</a:t>
            </a:r>
            <a:r>
              <a:rPr lang="pt-PT" sz="2200" dirty="0" smtClean="0"/>
              <a:t> </a:t>
            </a:r>
            <a:r>
              <a:rPr lang="pt-PT" sz="2200" dirty="0" err="1" smtClean="0"/>
              <a:t>connecting</a:t>
            </a:r>
            <a:r>
              <a:rPr lang="pt-PT" sz="2200" dirty="0" smtClean="0"/>
              <a:t> </a:t>
            </a:r>
            <a:r>
              <a:rPr lang="pt-PT" sz="2200" dirty="0" err="1" smtClean="0"/>
              <a:t>the</a:t>
            </a:r>
            <a:r>
              <a:rPr lang="pt-PT" sz="2200" dirty="0" smtClean="0"/>
              <a:t> </a:t>
            </a:r>
            <a:r>
              <a:rPr lang="pt-PT" sz="2200" dirty="0" err="1" smtClean="0"/>
              <a:t>dots</a:t>
            </a:r>
            <a:r>
              <a:rPr lang="pt-PT" sz="2200" dirty="0" smtClean="0"/>
              <a:t>. </a:t>
            </a:r>
            <a:endParaRPr lang="en-GB" sz="2200" dirty="0"/>
          </a:p>
        </p:txBody>
      </p:sp>
      <p:sp>
        <p:nvSpPr>
          <p:cNvPr id="23" name="CaixaDeTexto 22"/>
          <p:cNvSpPr txBox="1"/>
          <p:nvPr/>
        </p:nvSpPr>
        <p:spPr>
          <a:xfrm rot="16200000">
            <a:off x="-176237" y="5827319"/>
            <a:ext cx="1289398" cy="461665"/>
          </a:xfrm>
          <a:prstGeom prst="rect">
            <a:avLst/>
          </a:prstGeom>
          <a:solidFill>
            <a:schemeClr val="accent5">
              <a:lumMod val="20000"/>
              <a:lumOff val="80000"/>
            </a:schemeClr>
          </a:solidFill>
        </p:spPr>
        <p:txBody>
          <a:bodyPr wrap="square" rtlCol="0">
            <a:spAutoFit/>
          </a:bodyPr>
          <a:lstStyle/>
          <a:p>
            <a:r>
              <a:rPr lang="pt-PT" sz="2400" dirty="0" smtClean="0"/>
              <a:t>Fecho</a:t>
            </a:r>
            <a:endParaRPr lang="en-GB" sz="2400" dirty="0"/>
          </a:p>
        </p:txBody>
      </p:sp>
      <p:sp>
        <p:nvSpPr>
          <p:cNvPr id="27" name="CaixaDeTexto 26"/>
          <p:cNvSpPr txBox="1"/>
          <p:nvPr/>
        </p:nvSpPr>
        <p:spPr>
          <a:xfrm rot="16200000">
            <a:off x="-900772" y="3711016"/>
            <a:ext cx="2738467" cy="461665"/>
          </a:xfrm>
          <a:prstGeom prst="rect">
            <a:avLst/>
          </a:prstGeom>
          <a:solidFill>
            <a:schemeClr val="accent5">
              <a:lumMod val="20000"/>
              <a:lumOff val="80000"/>
            </a:schemeClr>
          </a:solidFill>
        </p:spPr>
        <p:txBody>
          <a:bodyPr wrap="square" rtlCol="0">
            <a:spAutoFit/>
          </a:bodyPr>
          <a:lstStyle/>
          <a:p>
            <a:pPr algn="ctr"/>
            <a:r>
              <a:rPr lang="pt-PT" sz="2400" dirty="0" smtClean="0"/>
              <a:t>Corpo</a:t>
            </a:r>
            <a:endParaRPr lang="en-GB" sz="2400" dirty="0"/>
          </a:p>
        </p:txBody>
      </p:sp>
      <p:sp>
        <p:nvSpPr>
          <p:cNvPr id="5" name="CaixaDeTexto 4"/>
          <p:cNvSpPr txBox="1"/>
          <p:nvPr/>
        </p:nvSpPr>
        <p:spPr>
          <a:xfrm>
            <a:off x="812799" y="2604564"/>
            <a:ext cx="3188495" cy="830997"/>
          </a:xfrm>
          <a:prstGeom prst="rect">
            <a:avLst/>
          </a:prstGeom>
          <a:solidFill>
            <a:srgbClr val="FFFF00"/>
          </a:solidFill>
        </p:spPr>
        <p:txBody>
          <a:bodyPr wrap="square" rtlCol="0">
            <a:spAutoFit/>
          </a:bodyPr>
          <a:lstStyle/>
          <a:p>
            <a:r>
              <a:rPr lang="pt-PT" sz="2400" dirty="0" smtClean="0"/>
              <a:t>Episódio</a:t>
            </a:r>
          </a:p>
          <a:p>
            <a:endParaRPr lang="en-GB" sz="2400" dirty="0"/>
          </a:p>
        </p:txBody>
      </p:sp>
      <p:sp>
        <p:nvSpPr>
          <p:cNvPr id="28" name="CaixaDeTexto 27"/>
          <p:cNvSpPr txBox="1"/>
          <p:nvPr/>
        </p:nvSpPr>
        <p:spPr>
          <a:xfrm>
            <a:off x="812799" y="3549220"/>
            <a:ext cx="3163095" cy="830997"/>
          </a:xfrm>
          <a:prstGeom prst="rect">
            <a:avLst/>
          </a:prstGeom>
          <a:solidFill>
            <a:srgbClr val="FFFF00"/>
          </a:solidFill>
        </p:spPr>
        <p:txBody>
          <a:bodyPr wrap="square" rtlCol="0">
            <a:spAutoFit/>
          </a:bodyPr>
          <a:lstStyle/>
          <a:p>
            <a:r>
              <a:rPr lang="pt-PT" sz="2400" dirty="0" smtClean="0"/>
              <a:t>Episódio</a:t>
            </a:r>
          </a:p>
          <a:p>
            <a:endParaRPr lang="en-GB" sz="2400" dirty="0"/>
          </a:p>
        </p:txBody>
      </p:sp>
      <p:sp>
        <p:nvSpPr>
          <p:cNvPr id="29" name="CaixaDeTexto 28"/>
          <p:cNvSpPr txBox="1"/>
          <p:nvPr/>
        </p:nvSpPr>
        <p:spPr>
          <a:xfrm>
            <a:off x="838200" y="4480083"/>
            <a:ext cx="3137694" cy="830997"/>
          </a:xfrm>
          <a:prstGeom prst="rect">
            <a:avLst/>
          </a:prstGeom>
          <a:solidFill>
            <a:srgbClr val="FFFF00"/>
          </a:solidFill>
        </p:spPr>
        <p:txBody>
          <a:bodyPr wrap="square" rtlCol="0">
            <a:spAutoFit/>
          </a:bodyPr>
          <a:lstStyle/>
          <a:p>
            <a:r>
              <a:rPr lang="pt-PT" sz="2400" dirty="0" smtClean="0"/>
              <a:t>Episódio</a:t>
            </a:r>
          </a:p>
          <a:p>
            <a:endParaRPr lang="en-GB" sz="2400" dirty="0"/>
          </a:p>
        </p:txBody>
      </p:sp>
      <p:sp>
        <p:nvSpPr>
          <p:cNvPr id="3" name="Marcador de Posição do Número do Diapositivo 2"/>
          <p:cNvSpPr>
            <a:spLocks noGrp="1"/>
          </p:cNvSpPr>
          <p:nvPr>
            <p:ph type="sldNum" sz="quarter" idx="12"/>
          </p:nvPr>
        </p:nvSpPr>
        <p:spPr/>
        <p:txBody>
          <a:bodyPr/>
          <a:lstStyle/>
          <a:p>
            <a:fld id="{EBD4ABFD-154A-4C65-AEA2-A4AAD04878C6}" type="slidenum">
              <a:rPr lang="en-GB" smtClean="0"/>
              <a:t>32</a:t>
            </a:fld>
            <a:endParaRPr lang="en-GB"/>
          </a:p>
        </p:txBody>
      </p:sp>
    </p:spTree>
    <p:extLst>
      <p:ext uri="{BB962C8B-B14F-4D97-AF65-F5344CB8AC3E}">
        <p14:creationId xmlns:p14="http://schemas.microsoft.com/office/powerpoint/2010/main" val="122190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0" grpId="0" animBg="1"/>
      <p:bldP spid="11" grpId="0"/>
      <p:bldP spid="13" grpId="0"/>
      <p:bldP spid="16" grpId="0"/>
      <p:bldP spid="5" grpId="0" animBg="1"/>
      <p:bldP spid="28" grpId="0" animBg="1"/>
      <p:bldP spid="2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3826"/>
            <a:ext cx="10515600" cy="544390"/>
          </a:xfrm>
          <a:solidFill>
            <a:srgbClr val="DE0000"/>
          </a:solidFill>
        </p:spPr>
        <p:txBody>
          <a:bodyPr>
            <a:normAutofit fontScale="90000"/>
          </a:bodyPr>
          <a:lstStyle/>
          <a:p>
            <a:pPr algn="ctr"/>
            <a:r>
              <a:rPr lang="pt-PT" sz="3600" dirty="0" smtClean="0"/>
              <a:t>Organização hierárquica</a:t>
            </a:r>
            <a:endParaRPr lang="en-GB" sz="3600" dirty="0"/>
          </a:p>
        </p:txBody>
      </p:sp>
      <p:sp>
        <p:nvSpPr>
          <p:cNvPr id="4" name="CaixaDeTexto 3"/>
          <p:cNvSpPr txBox="1"/>
          <p:nvPr/>
        </p:nvSpPr>
        <p:spPr>
          <a:xfrm>
            <a:off x="4140199" y="4193423"/>
            <a:ext cx="7213600" cy="461665"/>
          </a:xfrm>
          <a:prstGeom prst="rect">
            <a:avLst/>
          </a:prstGeom>
          <a:noFill/>
        </p:spPr>
        <p:txBody>
          <a:bodyPr wrap="square" rtlCol="0">
            <a:spAutoFit/>
          </a:bodyPr>
          <a:lstStyle/>
          <a:p>
            <a:r>
              <a:rPr lang="en-GB" sz="2400" dirty="0" smtClean="0"/>
              <a:t>My third story is about death.</a:t>
            </a:r>
            <a:endParaRPr lang="en-GB" sz="2400" dirty="0"/>
          </a:p>
        </p:txBody>
      </p:sp>
      <p:sp>
        <p:nvSpPr>
          <p:cNvPr id="12" name="CaixaDeTexto 11"/>
          <p:cNvSpPr txBox="1"/>
          <p:nvPr/>
        </p:nvSpPr>
        <p:spPr>
          <a:xfrm>
            <a:off x="2293936" y="1218731"/>
            <a:ext cx="1663699" cy="461665"/>
          </a:xfrm>
          <a:prstGeom prst="rect">
            <a:avLst/>
          </a:prstGeom>
          <a:solidFill>
            <a:schemeClr val="accent6">
              <a:lumMod val="40000"/>
              <a:lumOff val="60000"/>
            </a:schemeClr>
          </a:solidFill>
        </p:spPr>
        <p:txBody>
          <a:bodyPr wrap="square" rtlCol="0">
            <a:spAutoFit/>
          </a:bodyPr>
          <a:lstStyle/>
          <a:p>
            <a:r>
              <a:rPr lang="pt-PT" sz="2400" b="1" dirty="0" smtClean="0"/>
              <a:t>Historia 1</a:t>
            </a:r>
            <a:endParaRPr lang="pt-PT" sz="2000" dirty="0"/>
          </a:p>
        </p:txBody>
      </p:sp>
      <p:sp>
        <p:nvSpPr>
          <p:cNvPr id="13" name="CaixaDeTexto 12"/>
          <p:cNvSpPr txBox="1"/>
          <p:nvPr/>
        </p:nvSpPr>
        <p:spPr>
          <a:xfrm>
            <a:off x="4140199" y="2787225"/>
            <a:ext cx="6705600" cy="461665"/>
          </a:xfrm>
          <a:prstGeom prst="rect">
            <a:avLst/>
          </a:prstGeom>
          <a:noFill/>
        </p:spPr>
        <p:txBody>
          <a:bodyPr wrap="square" rtlCol="0">
            <a:spAutoFit/>
          </a:bodyPr>
          <a:lstStyle/>
          <a:p>
            <a:r>
              <a:rPr lang="en-GB" sz="2400" dirty="0" smtClean="0"/>
              <a:t>My second story is about love and loss.</a:t>
            </a:r>
            <a:endParaRPr lang="en-GB" sz="2400" dirty="0"/>
          </a:p>
        </p:txBody>
      </p:sp>
      <p:sp>
        <p:nvSpPr>
          <p:cNvPr id="15" name="CaixaDeTexto 14"/>
          <p:cNvSpPr txBox="1"/>
          <p:nvPr/>
        </p:nvSpPr>
        <p:spPr>
          <a:xfrm>
            <a:off x="2286000" y="1769246"/>
            <a:ext cx="1663699" cy="830997"/>
          </a:xfrm>
          <a:prstGeom prst="rect">
            <a:avLst/>
          </a:prstGeom>
          <a:solidFill>
            <a:schemeClr val="accent6">
              <a:lumMod val="40000"/>
              <a:lumOff val="60000"/>
            </a:schemeClr>
          </a:solidFill>
        </p:spPr>
        <p:txBody>
          <a:bodyPr wrap="square" rtlCol="0">
            <a:spAutoFit/>
          </a:bodyPr>
          <a:lstStyle/>
          <a:p>
            <a:r>
              <a:rPr lang="pt-PT" sz="2400" b="1" dirty="0" smtClean="0"/>
              <a:t>Lição 1</a:t>
            </a:r>
          </a:p>
          <a:p>
            <a:endParaRPr lang="en-GB" sz="2400" b="1" dirty="0"/>
          </a:p>
        </p:txBody>
      </p:sp>
      <p:sp>
        <p:nvSpPr>
          <p:cNvPr id="16" name="CaixaDeTexto 15"/>
          <p:cNvSpPr txBox="1"/>
          <p:nvPr/>
        </p:nvSpPr>
        <p:spPr>
          <a:xfrm>
            <a:off x="4067170" y="1185869"/>
            <a:ext cx="7213600" cy="461665"/>
          </a:xfrm>
          <a:prstGeom prst="rect">
            <a:avLst/>
          </a:prstGeom>
          <a:noFill/>
        </p:spPr>
        <p:txBody>
          <a:bodyPr wrap="square" rtlCol="0">
            <a:spAutoFit/>
          </a:bodyPr>
          <a:lstStyle/>
          <a:p>
            <a:r>
              <a:rPr lang="pt-PT" sz="2400" dirty="0" err="1" smtClean="0"/>
              <a:t>My</a:t>
            </a:r>
            <a:r>
              <a:rPr lang="pt-PT" sz="2400" dirty="0" smtClean="0"/>
              <a:t> </a:t>
            </a:r>
            <a:r>
              <a:rPr lang="pt-PT" sz="2400" dirty="0" err="1" smtClean="0"/>
              <a:t>first</a:t>
            </a:r>
            <a:r>
              <a:rPr lang="pt-PT" sz="2400" dirty="0" smtClean="0"/>
              <a:t> </a:t>
            </a:r>
            <a:r>
              <a:rPr lang="pt-PT" sz="2400" dirty="0" err="1" smtClean="0"/>
              <a:t>story</a:t>
            </a:r>
            <a:r>
              <a:rPr lang="pt-PT" sz="2400" dirty="0" smtClean="0"/>
              <a:t> </a:t>
            </a:r>
            <a:r>
              <a:rPr lang="pt-PT" sz="2400" dirty="0" err="1" smtClean="0"/>
              <a:t>is</a:t>
            </a:r>
            <a:r>
              <a:rPr lang="pt-PT" sz="2400" dirty="0" smtClean="0"/>
              <a:t> </a:t>
            </a:r>
            <a:r>
              <a:rPr lang="pt-PT" sz="2400" dirty="0" err="1" smtClean="0"/>
              <a:t>about</a:t>
            </a:r>
            <a:r>
              <a:rPr lang="pt-PT" sz="2400" dirty="0" smtClean="0"/>
              <a:t> </a:t>
            </a:r>
            <a:r>
              <a:rPr lang="pt-PT" sz="2400" dirty="0" err="1" smtClean="0"/>
              <a:t>connecting</a:t>
            </a:r>
            <a:r>
              <a:rPr lang="pt-PT" sz="2400" dirty="0" smtClean="0"/>
              <a:t> </a:t>
            </a:r>
            <a:r>
              <a:rPr lang="pt-PT" sz="2400" dirty="0" err="1" smtClean="0"/>
              <a:t>the</a:t>
            </a:r>
            <a:r>
              <a:rPr lang="pt-PT" sz="2400" dirty="0" smtClean="0"/>
              <a:t> </a:t>
            </a:r>
            <a:r>
              <a:rPr lang="pt-PT" sz="2400" dirty="0" err="1" smtClean="0"/>
              <a:t>dots</a:t>
            </a:r>
            <a:r>
              <a:rPr lang="pt-PT" sz="2400" dirty="0" smtClean="0"/>
              <a:t>. </a:t>
            </a:r>
            <a:endParaRPr lang="en-GB" sz="2400" dirty="0"/>
          </a:p>
        </p:txBody>
      </p:sp>
      <p:sp>
        <p:nvSpPr>
          <p:cNvPr id="18" name="CaixaDeTexto 17"/>
          <p:cNvSpPr txBox="1"/>
          <p:nvPr/>
        </p:nvSpPr>
        <p:spPr>
          <a:xfrm>
            <a:off x="2286000" y="2886907"/>
            <a:ext cx="1663699" cy="461665"/>
          </a:xfrm>
          <a:prstGeom prst="rect">
            <a:avLst/>
          </a:prstGeom>
          <a:solidFill>
            <a:schemeClr val="accent6">
              <a:lumMod val="40000"/>
              <a:lumOff val="60000"/>
            </a:schemeClr>
          </a:solidFill>
        </p:spPr>
        <p:txBody>
          <a:bodyPr wrap="square" rtlCol="0">
            <a:spAutoFit/>
          </a:bodyPr>
          <a:lstStyle/>
          <a:p>
            <a:r>
              <a:rPr lang="pt-PT" sz="2400" b="1" dirty="0" smtClean="0"/>
              <a:t>Historia 2</a:t>
            </a:r>
            <a:endParaRPr lang="pt-PT" sz="2000" dirty="0"/>
          </a:p>
        </p:txBody>
      </p:sp>
      <p:sp>
        <p:nvSpPr>
          <p:cNvPr id="19" name="CaixaDeTexto 18"/>
          <p:cNvSpPr txBox="1"/>
          <p:nvPr/>
        </p:nvSpPr>
        <p:spPr>
          <a:xfrm>
            <a:off x="2318540" y="4217892"/>
            <a:ext cx="1677195" cy="461665"/>
          </a:xfrm>
          <a:prstGeom prst="rect">
            <a:avLst/>
          </a:prstGeom>
          <a:solidFill>
            <a:schemeClr val="accent6">
              <a:lumMod val="40000"/>
              <a:lumOff val="60000"/>
            </a:schemeClr>
          </a:solidFill>
        </p:spPr>
        <p:txBody>
          <a:bodyPr wrap="square" rtlCol="0">
            <a:spAutoFit/>
          </a:bodyPr>
          <a:lstStyle/>
          <a:p>
            <a:r>
              <a:rPr lang="pt-PT" sz="2400" b="1" dirty="0" smtClean="0"/>
              <a:t>Historia 3</a:t>
            </a:r>
            <a:endParaRPr lang="pt-PT" sz="2000" dirty="0"/>
          </a:p>
        </p:txBody>
      </p:sp>
      <p:sp>
        <p:nvSpPr>
          <p:cNvPr id="21" name="CaixaDeTexto 20"/>
          <p:cNvSpPr txBox="1"/>
          <p:nvPr/>
        </p:nvSpPr>
        <p:spPr>
          <a:xfrm>
            <a:off x="2260600" y="3486568"/>
            <a:ext cx="1677195" cy="461665"/>
          </a:xfrm>
          <a:prstGeom prst="rect">
            <a:avLst/>
          </a:prstGeom>
          <a:solidFill>
            <a:schemeClr val="accent6">
              <a:lumMod val="40000"/>
              <a:lumOff val="60000"/>
            </a:schemeClr>
          </a:solidFill>
        </p:spPr>
        <p:txBody>
          <a:bodyPr wrap="square" rtlCol="0">
            <a:spAutoFit/>
          </a:bodyPr>
          <a:lstStyle/>
          <a:p>
            <a:r>
              <a:rPr lang="pt-PT" sz="2400" b="1" dirty="0" smtClean="0"/>
              <a:t>Lição 2</a:t>
            </a:r>
            <a:endParaRPr lang="en-GB" sz="2400" b="1" dirty="0"/>
          </a:p>
        </p:txBody>
      </p:sp>
      <p:sp>
        <p:nvSpPr>
          <p:cNvPr id="22" name="CaixaDeTexto 21"/>
          <p:cNvSpPr txBox="1"/>
          <p:nvPr/>
        </p:nvSpPr>
        <p:spPr>
          <a:xfrm>
            <a:off x="2334019" y="4787826"/>
            <a:ext cx="1646235" cy="830997"/>
          </a:xfrm>
          <a:prstGeom prst="rect">
            <a:avLst/>
          </a:prstGeom>
          <a:solidFill>
            <a:schemeClr val="accent6">
              <a:lumMod val="40000"/>
              <a:lumOff val="60000"/>
            </a:schemeClr>
          </a:solidFill>
        </p:spPr>
        <p:txBody>
          <a:bodyPr wrap="square" rtlCol="0">
            <a:spAutoFit/>
          </a:bodyPr>
          <a:lstStyle/>
          <a:p>
            <a:r>
              <a:rPr lang="pt-PT" sz="2400" b="1" dirty="0" smtClean="0"/>
              <a:t>Lição 3</a:t>
            </a:r>
          </a:p>
          <a:p>
            <a:endParaRPr lang="en-GB" sz="2400" b="1" dirty="0"/>
          </a:p>
        </p:txBody>
      </p:sp>
      <p:sp>
        <p:nvSpPr>
          <p:cNvPr id="27" name="CaixaDeTexto 26"/>
          <p:cNvSpPr txBox="1"/>
          <p:nvPr/>
        </p:nvSpPr>
        <p:spPr>
          <a:xfrm rot="16200000">
            <a:off x="-1761509" y="3171512"/>
            <a:ext cx="4432954" cy="461665"/>
          </a:xfrm>
          <a:prstGeom prst="rect">
            <a:avLst/>
          </a:prstGeom>
          <a:solidFill>
            <a:schemeClr val="accent5">
              <a:lumMod val="20000"/>
              <a:lumOff val="80000"/>
            </a:schemeClr>
          </a:solidFill>
        </p:spPr>
        <p:txBody>
          <a:bodyPr wrap="square" rtlCol="0">
            <a:spAutoFit/>
          </a:bodyPr>
          <a:lstStyle/>
          <a:p>
            <a:pPr algn="ctr"/>
            <a:r>
              <a:rPr lang="pt-PT" sz="2400" dirty="0" smtClean="0"/>
              <a:t>Corpo</a:t>
            </a:r>
            <a:endParaRPr lang="en-GB" sz="2400" dirty="0"/>
          </a:p>
        </p:txBody>
      </p:sp>
      <p:sp>
        <p:nvSpPr>
          <p:cNvPr id="5" name="CaixaDeTexto 4"/>
          <p:cNvSpPr txBox="1"/>
          <p:nvPr/>
        </p:nvSpPr>
        <p:spPr>
          <a:xfrm>
            <a:off x="800100" y="1185869"/>
            <a:ext cx="1358900" cy="1415772"/>
          </a:xfrm>
          <a:prstGeom prst="rect">
            <a:avLst/>
          </a:prstGeom>
          <a:solidFill>
            <a:srgbClr val="FFFF00"/>
          </a:solidFill>
        </p:spPr>
        <p:txBody>
          <a:bodyPr wrap="square" rtlCol="0">
            <a:spAutoFit/>
          </a:bodyPr>
          <a:lstStyle/>
          <a:p>
            <a:endParaRPr lang="pt-PT" sz="2400" dirty="0" smtClean="0"/>
          </a:p>
          <a:p>
            <a:r>
              <a:rPr lang="pt-PT" sz="2400" dirty="0" smtClean="0"/>
              <a:t>Episódio</a:t>
            </a:r>
          </a:p>
          <a:p>
            <a:endParaRPr lang="pt-PT" sz="2400" dirty="0" smtClean="0"/>
          </a:p>
          <a:p>
            <a:endParaRPr lang="pt-PT" sz="1400" dirty="0"/>
          </a:p>
        </p:txBody>
      </p:sp>
      <p:sp>
        <p:nvSpPr>
          <p:cNvPr id="28" name="CaixaDeTexto 27"/>
          <p:cNvSpPr txBox="1"/>
          <p:nvPr/>
        </p:nvSpPr>
        <p:spPr>
          <a:xfrm>
            <a:off x="819798" y="2857683"/>
            <a:ext cx="1358900" cy="1107996"/>
          </a:xfrm>
          <a:prstGeom prst="rect">
            <a:avLst/>
          </a:prstGeom>
          <a:solidFill>
            <a:srgbClr val="FFFF00"/>
          </a:solidFill>
        </p:spPr>
        <p:txBody>
          <a:bodyPr wrap="square" rtlCol="0">
            <a:spAutoFit/>
          </a:bodyPr>
          <a:lstStyle/>
          <a:p>
            <a:endParaRPr lang="pt-PT" sz="2400" dirty="0" smtClean="0"/>
          </a:p>
          <a:p>
            <a:r>
              <a:rPr lang="pt-PT" sz="2400" dirty="0" smtClean="0"/>
              <a:t>Episódio</a:t>
            </a:r>
          </a:p>
          <a:p>
            <a:endParaRPr lang="en-GB" dirty="0"/>
          </a:p>
        </p:txBody>
      </p:sp>
      <p:sp>
        <p:nvSpPr>
          <p:cNvPr id="29" name="CaixaDeTexto 28"/>
          <p:cNvSpPr txBox="1"/>
          <p:nvPr/>
        </p:nvSpPr>
        <p:spPr>
          <a:xfrm>
            <a:off x="812800" y="4193423"/>
            <a:ext cx="1358900" cy="1415772"/>
          </a:xfrm>
          <a:prstGeom prst="rect">
            <a:avLst/>
          </a:prstGeom>
          <a:solidFill>
            <a:srgbClr val="FFFF00"/>
          </a:solidFill>
        </p:spPr>
        <p:txBody>
          <a:bodyPr wrap="square" rtlCol="0">
            <a:spAutoFit/>
          </a:bodyPr>
          <a:lstStyle/>
          <a:p>
            <a:endParaRPr lang="pt-PT" sz="2400" dirty="0" smtClean="0"/>
          </a:p>
          <a:p>
            <a:r>
              <a:rPr lang="pt-PT" sz="2400" dirty="0" smtClean="0"/>
              <a:t>Episódio</a:t>
            </a:r>
          </a:p>
          <a:p>
            <a:endParaRPr lang="pt-PT" sz="2400" dirty="0" smtClean="0"/>
          </a:p>
          <a:p>
            <a:endParaRPr lang="en-GB" sz="1400" dirty="0"/>
          </a:p>
        </p:txBody>
      </p:sp>
      <p:sp>
        <p:nvSpPr>
          <p:cNvPr id="3" name="CaixaDeTexto 2"/>
          <p:cNvSpPr txBox="1"/>
          <p:nvPr/>
        </p:nvSpPr>
        <p:spPr>
          <a:xfrm>
            <a:off x="4140199" y="1769246"/>
            <a:ext cx="7213600" cy="830997"/>
          </a:xfrm>
          <a:prstGeom prst="rect">
            <a:avLst/>
          </a:prstGeom>
          <a:noFill/>
        </p:spPr>
        <p:txBody>
          <a:bodyPr wrap="square" rtlCol="0">
            <a:spAutoFit/>
          </a:bodyPr>
          <a:lstStyle/>
          <a:p>
            <a:r>
              <a:rPr lang="en-GB" sz="2400" dirty="0"/>
              <a:t>You have to trust in something — your gut, destiny, life, karma, whatever.</a:t>
            </a:r>
          </a:p>
        </p:txBody>
      </p:sp>
      <p:sp>
        <p:nvSpPr>
          <p:cNvPr id="6" name="CaixaDeTexto 5"/>
          <p:cNvSpPr txBox="1"/>
          <p:nvPr/>
        </p:nvSpPr>
        <p:spPr>
          <a:xfrm>
            <a:off x="4140199" y="3494411"/>
            <a:ext cx="7010401" cy="461665"/>
          </a:xfrm>
          <a:prstGeom prst="rect">
            <a:avLst/>
          </a:prstGeom>
          <a:noFill/>
        </p:spPr>
        <p:txBody>
          <a:bodyPr wrap="square" rtlCol="0">
            <a:spAutoFit/>
          </a:bodyPr>
          <a:lstStyle/>
          <a:p>
            <a:r>
              <a:rPr lang="en-GB" sz="2400" dirty="0"/>
              <a:t>Don’t </a:t>
            </a:r>
            <a:r>
              <a:rPr lang="en-GB" sz="2400" dirty="0" smtClean="0"/>
              <a:t>lose faith. … Don’t settle</a:t>
            </a:r>
            <a:r>
              <a:rPr lang="en-GB" sz="2400" dirty="0"/>
              <a:t>.</a:t>
            </a:r>
          </a:p>
        </p:txBody>
      </p:sp>
      <p:sp>
        <p:nvSpPr>
          <p:cNvPr id="9" name="CaixaDeTexto 8"/>
          <p:cNvSpPr txBox="1"/>
          <p:nvPr/>
        </p:nvSpPr>
        <p:spPr>
          <a:xfrm>
            <a:off x="4140199" y="4793587"/>
            <a:ext cx="7213600" cy="830997"/>
          </a:xfrm>
          <a:prstGeom prst="rect">
            <a:avLst/>
          </a:prstGeom>
          <a:noFill/>
        </p:spPr>
        <p:txBody>
          <a:bodyPr wrap="square" rtlCol="0">
            <a:spAutoFit/>
          </a:bodyPr>
          <a:lstStyle/>
          <a:p>
            <a:r>
              <a:rPr lang="en-GB" sz="2400" dirty="0"/>
              <a:t>Your time is limited, so don’t waste it living someone else’s life. </a:t>
            </a:r>
          </a:p>
        </p:txBody>
      </p:sp>
      <p:sp>
        <p:nvSpPr>
          <p:cNvPr id="7" name="Marcador de Posição do Número do Diapositivo 6"/>
          <p:cNvSpPr>
            <a:spLocks noGrp="1"/>
          </p:cNvSpPr>
          <p:nvPr>
            <p:ph type="sldNum" sz="quarter" idx="12"/>
          </p:nvPr>
        </p:nvSpPr>
        <p:spPr/>
        <p:txBody>
          <a:bodyPr/>
          <a:lstStyle/>
          <a:p>
            <a:fld id="{EBD4ABFD-154A-4C65-AEA2-A4AAD04878C6}" type="slidenum">
              <a:rPr lang="en-GB" smtClean="0"/>
              <a:t>33</a:t>
            </a:fld>
            <a:endParaRPr lang="en-GB"/>
          </a:p>
        </p:txBody>
      </p:sp>
    </p:spTree>
    <p:extLst>
      <p:ext uri="{BB962C8B-B14F-4D97-AF65-F5344CB8AC3E}">
        <p14:creationId xmlns:p14="http://schemas.microsoft.com/office/powerpoint/2010/main" val="319383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3" grpId="0"/>
      <p:bldP spid="15" grpId="0" animBg="1"/>
      <p:bldP spid="16" grpId="0"/>
      <p:bldP spid="18" grpId="0" animBg="1"/>
      <p:bldP spid="19" grpId="0" animBg="1"/>
      <p:bldP spid="21" grpId="0" animBg="1"/>
      <p:bldP spid="22" grpId="0" animBg="1"/>
      <p:bldP spid="5" grpId="0" animBg="1"/>
      <p:bldP spid="28" grpId="0" animBg="1"/>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3826"/>
            <a:ext cx="10515600" cy="544390"/>
          </a:xfrm>
          <a:solidFill>
            <a:srgbClr val="DE0000"/>
          </a:solidFill>
        </p:spPr>
        <p:txBody>
          <a:bodyPr>
            <a:normAutofit fontScale="90000"/>
          </a:bodyPr>
          <a:lstStyle/>
          <a:p>
            <a:pPr algn="ctr"/>
            <a:r>
              <a:rPr lang="pt-PT" sz="3600" dirty="0" smtClean="0"/>
              <a:t>Organização hierárquica</a:t>
            </a:r>
            <a:endParaRPr lang="en-GB" sz="3600" dirty="0"/>
          </a:p>
        </p:txBody>
      </p:sp>
      <p:sp>
        <p:nvSpPr>
          <p:cNvPr id="7" name="CaixaDeTexto 6"/>
          <p:cNvSpPr txBox="1"/>
          <p:nvPr/>
        </p:nvSpPr>
        <p:spPr>
          <a:xfrm>
            <a:off x="4394993" y="788883"/>
            <a:ext cx="3200400" cy="1077218"/>
          </a:xfrm>
          <a:prstGeom prst="rect">
            <a:avLst/>
          </a:prstGeom>
          <a:solidFill>
            <a:schemeClr val="accent4">
              <a:lumMod val="20000"/>
              <a:lumOff val="80000"/>
            </a:schemeClr>
          </a:solidFill>
        </p:spPr>
        <p:txBody>
          <a:bodyPr wrap="square" rtlCol="0">
            <a:spAutoFit/>
          </a:bodyPr>
          <a:lstStyle/>
          <a:p>
            <a:r>
              <a:rPr lang="pt-PT" sz="2400" b="1" dirty="0" smtClean="0"/>
              <a:t>Abertura</a:t>
            </a:r>
          </a:p>
          <a:p>
            <a:endParaRPr lang="pt-PT" sz="2000" dirty="0" smtClean="0"/>
          </a:p>
          <a:p>
            <a:endParaRPr lang="en-GB" sz="2000" dirty="0"/>
          </a:p>
        </p:txBody>
      </p:sp>
      <p:sp>
        <p:nvSpPr>
          <p:cNvPr id="10" name="CaixaDeTexto 9"/>
          <p:cNvSpPr txBox="1"/>
          <p:nvPr/>
        </p:nvSpPr>
        <p:spPr>
          <a:xfrm>
            <a:off x="4394993" y="1955969"/>
            <a:ext cx="3200400" cy="461665"/>
          </a:xfrm>
          <a:prstGeom prst="rect">
            <a:avLst/>
          </a:prstGeom>
          <a:solidFill>
            <a:schemeClr val="accent4">
              <a:lumMod val="20000"/>
              <a:lumOff val="80000"/>
            </a:schemeClr>
          </a:solidFill>
        </p:spPr>
        <p:txBody>
          <a:bodyPr wrap="square" rtlCol="0">
            <a:spAutoFit/>
          </a:bodyPr>
          <a:lstStyle/>
          <a:p>
            <a:r>
              <a:rPr lang="pt-PT" sz="2400" b="1" dirty="0" smtClean="0"/>
              <a:t>Previsão de estrutura</a:t>
            </a:r>
            <a:endParaRPr lang="en-GB" sz="2000" dirty="0"/>
          </a:p>
        </p:txBody>
      </p:sp>
      <p:sp>
        <p:nvSpPr>
          <p:cNvPr id="12" name="CaixaDeTexto 11"/>
          <p:cNvSpPr txBox="1"/>
          <p:nvPr/>
        </p:nvSpPr>
        <p:spPr>
          <a:xfrm>
            <a:off x="5931694" y="2628894"/>
            <a:ext cx="1663699" cy="461665"/>
          </a:xfrm>
          <a:prstGeom prst="rect">
            <a:avLst/>
          </a:prstGeom>
          <a:solidFill>
            <a:schemeClr val="accent6">
              <a:lumMod val="40000"/>
              <a:lumOff val="60000"/>
            </a:schemeClr>
          </a:solidFill>
        </p:spPr>
        <p:txBody>
          <a:bodyPr wrap="square" rtlCol="0">
            <a:spAutoFit/>
          </a:bodyPr>
          <a:lstStyle/>
          <a:p>
            <a:r>
              <a:rPr lang="pt-PT" sz="2400" b="1" dirty="0" smtClean="0"/>
              <a:t>Historia 1</a:t>
            </a:r>
            <a:endParaRPr lang="pt-PT" sz="2000" dirty="0"/>
          </a:p>
        </p:txBody>
      </p:sp>
      <p:sp>
        <p:nvSpPr>
          <p:cNvPr id="14" name="CaixaDeTexto 13"/>
          <p:cNvSpPr txBox="1"/>
          <p:nvPr/>
        </p:nvSpPr>
        <p:spPr>
          <a:xfrm rot="16200000">
            <a:off x="3171266" y="1413932"/>
            <a:ext cx="1648940" cy="461665"/>
          </a:xfrm>
          <a:prstGeom prst="rect">
            <a:avLst/>
          </a:prstGeom>
          <a:solidFill>
            <a:schemeClr val="accent5">
              <a:lumMod val="20000"/>
              <a:lumOff val="80000"/>
            </a:schemeClr>
          </a:solidFill>
        </p:spPr>
        <p:txBody>
          <a:bodyPr wrap="square" rtlCol="0">
            <a:spAutoFit/>
          </a:bodyPr>
          <a:lstStyle/>
          <a:p>
            <a:r>
              <a:rPr lang="pt-PT" sz="2400" dirty="0" smtClean="0"/>
              <a:t>Introdução</a:t>
            </a:r>
            <a:endParaRPr lang="en-GB" sz="2400" dirty="0"/>
          </a:p>
        </p:txBody>
      </p:sp>
      <p:sp>
        <p:nvSpPr>
          <p:cNvPr id="15" name="CaixaDeTexto 14"/>
          <p:cNvSpPr txBox="1"/>
          <p:nvPr/>
        </p:nvSpPr>
        <p:spPr>
          <a:xfrm>
            <a:off x="5967560" y="3137442"/>
            <a:ext cx="1663699" cy="461665"/>
          </a:xfrm>
          <a:prstGeom prst="rect">
            <a:avLst/>
          </a:prstGeom>
          <a:solidFill>
            <a:schemeClr val="accent6">
              <a:lumMod val="40000"/>
              <a:lumOff val="60000"/>
            </a:schemeClr>
          </a:solidFill>
        </p:spPr>
        <p:txBody>
          <a:bodyPr wrap="square" rtlCol="0">
            <a:spAutoFit/>
          </a:bodyPr>
          <a:lstStyle/>
          <a:p>
            <a:r>
              <a:rPr lang="pt-PT" sz="2400" dirty="0" smtClean="0"/>
              <a:t>Lição 1</a:t>
            </a:r>
            <a:endParaRPr lang="en-GB" sz="2400" dirty="0"/>
          </a:p>
        </p:txBody>
      </p:sp>
      <p:sp>
        <p:nvSpPr>
          <p:cNvPr id="18" name="CaixaDeTexto 17"/>
          <p:cNvSpPr txBox="1"/>
          <p:nvPr/>
        </p:nvSpPr>
        <p:spPr>
          <a:xfrm>
            <a:off x="5954859" y="3810367"/>
            <a:ext cx="1663699" cy="461665"/>
          </a:xfrm>
          <a:prstGeom prst="rect">
            <a:avLst/>
          </a:prstGeom>
          <a:solidFill>
            <a:schemeClr val="accent6">
              <a:lumMod val="40000"/>
              <a:lumOff val="60000"/>
            </a:schemeClr>
          </a:solidFill>
        </p:spPr>
        <p:txBody>
          <a:bodyPr wrap="square" rtlCol="0">
            <a:spAutoFit/>
          </a:bodyPr>
          <a:lstStyle/>
          <a:p>
            <a:r>
              <a:rPr lang="pt-PT" sz="2400" b="1" dirty="0" smtClean="0"/>
              <a:t>Historia 2</a:t>
            </a:r>
            <a:endParaRPr lang="pt-PT" sz="2000" dirty="0"/>
          </a:p>
        </p:txBody>
      </p:sp>
      <p:sp>
        <p:nvSpPr>
          <p:cNvPr id="19" name="CaixaDeTexto 18"/>
          <p:cNvSpPr txBox="1"/>
          <p:nvPr/>
        </p:nvSpPr>
        <p:spPr>
          <a:xfrm>
            <a:off x="5995193" y="4991840"/>
            <a:ext cx="1677195" cy="461665"/>
          </a:xfrm>
          <a:prstGeom prst="rect">
            <a:avLst/>
          </a:prstGeom>
          <a:solidFill>
            <a:schemeClr val="accent6">
              <a:lumMod val="40000"/>
              <a:lumOff val="60000"/>
            </a:schemeClr>
          </a:solidFill>
        </p:spPr>
        <p:txBody>
          <a:bodyPr wrap="square" rtlCol="0">
            <a:spAutoFit/>
          </a:bodyPr>
          <a:lstStyle/>
          <a:p>
            <a:r>
              <a:rPr lang="pt-PT" sz="2400" b="1" dirty="0" smtClean="0"/>
              <a:t>Historia 3</a:t>
            </a:r>
            <a:endParaRPr lang="pt-PT" sz="2000" dirty="0"/>
          </a:p>
        </p:txBody>
      </p:sp>
      <p:sp>
        <p:nvSpPr>
          <p:cNvPr id="21" name="CaixaDeTexto 20"/>
          <p:cNvSpPr txBox="1"/>
          <p:nvPr/>
        </p:nvSpPr>
        <p:spPr>
          <a:xfrm>
            <a:off x="5967560" y="4351718"/>
            <a:ext cx="1677195" cy="461665"/>
          </a:xfrm>
          <a:prstGeom prst="rect">
            <a:avLst/>
          </a:prstGeom>
          <a:solidFill>
            <a:schemeClr val="accent6">
              <a:lumMod val="40000"/>
              <a:lumOff val="60000"/>
            </a:schemeClr>
          </a:solidFill>
        </p:spPr>
        <p:txBody>
          <a:bodyPr wrap="square" rtlCol="0">
            <a:spAutoFit/>
          </a:bodyPr>
          <a:lstStyle/>
          <a:p>
            <a:r>
              <a:rPr lang="pt-PT" sz="2400" dirty="0" smtClean="0"/>
              <a:t>Lição 2</a:t>
            </a:r>
            <a:endParaRPr lang="en-GB" sz="2400" dirty="0"/>
          </a:p>
        </p:txBody>
      </p:sp>
      <p:sp>
        <p:nvSpPr>
          <p:cNvPr id="22" name="CaixaDeTexto 21"/>
          <p:cNvSpPr txBox="1"/>
          <p:nvPr/>
        </p:nvSpPr>
        <p:spPr>
          <a:xfrm>
            <a:off x="5995193" y="5549603"/>
            <a:ext cx="1646235" cy="461665"/>
          </a:xfrm>
          <a:prstGeom prst="rect">
            <a:avLst/>
          </a:prstGeom>
          <a:solidFill>
            <a:schemeClr val="accent6">
              <a:lumMod val="40000"/>
              <a:lumOff val="60000"/>
            </a:schemeClr>
          </a:solidFill>
        </p:spPr>
        <p:txBody>
          <a:bodyPr wrap="square" rtlCol="0">
            <a:spAutoFit/>
          </a:bodyPr>
          <a:lstStyle/>
          <a:p>
            <a:r>
              <a:rPr lang="pt-PT" sz="2400" dirty="0" smtClean="0"/>
              <a:t>Lição 3</a:t>
            </a:r>
            <a:endParaRPr lang="en-GB" sz="2400" dirty="0"/>
          </a:p>
        </p:txBody>
      </p:sp>
      <p:sp>
        <p:nvSpPr>
          <p:cNvPr id="23" name="CaixaDeTexto 22"/>
          <p:cNvSpPr txBox="1"/>
          <p:nvPr/>
        </p:nvSpPr>
        <p:spPr>
          <a:xfrm>
            <a:off x="3764903" y="6157207"/>
            <a:ext cx="1988990" cy="461665"/>
          </a:xfrm>
          <a:prstGeom prst="rect">
            <a:avLst/>
          </a:prstGeom>
          <a:solidFill>
            <a:schemeClr val="accent5">
              <a:lumMod val="20000"/>
              <a:lumOff val="80000"/>
            </a:schemeClr>
          </a:solidFill>
        </p:spPr>
        <p:txBody>
          <a:bodyPr wrap="square" rtlCol="0">
            <a:spAutoFit/>
          </a:bodyPr>
          <a:lstStyle/>
          <a:p>
            <a:r>
              <a:rPr lang="pt-PT" sz="2400" dirty="0" smtClean="0"/>
              <a:t>Fecho</a:t>
            </a:r>
            <a:endParaRPr lang="en-GB" sz="2400" dirty="0"/>
          </a:p>
        </p:txBody>
      </p:sp>
      <p:sp>
        <p:nvSpPr>
          <p:cNvPr id="27" name="CaixaDeTexto 26"/>
          <p:cNvSpPr txBox="1"/>
          <p:nvPr/>
        </p:nvSpPr>
        <p:spPr>
          <a:xfrm rot="16200000">
            <a:off x="2295788" y="4072100"/>
            <a:ext cx="3365275" cy="461665"/>
          </a:xfrm>
          <a:prstGeom prst="rect">
            <a:avLst/>
          </a:prstGeom>
          <a:solidFill>
            <a:schemeClr val="accent5">
              <a:lumMod val="20000"/>
              <a:lumOff val="80000"/>
            </a:schemeClr>
          </a:solidFill>
        </p:spPr>
        <p:txBody>
          <a:bodyPr wrap="square" rtlCol="0">
            <a:spAutoFit/>
          </a:bodyPr>
          <a:lstStyle/>
          <a:p>
            <a:pPr algn="ctr"/>
            <a:r>
              <a:rPr lang="pt-PT" sz="2400" dirty="0" smtClean="0"/>
              <a:t>Corpo</a:t>
            </a:r>
            <a:endParaRPr lang="en-GB" sz="2400" dirty="0"/>
          </a:p>
        </p:txBody>
      </p:sp>
      <p:sp>
        <p:nvSpPr>
          <p:cNvPr id="5" name="CaixaDeTexto 4"/>
          <p:cNvSpPr txBox="1"/>
          <p:nvPr/>
        </p:nvSpPr>
        <p:spPr>
          <a:xfrm>
            <a:off x="4382292" y="2620295"/>
            <a:ext cx="1358900" cy="954107"/>
          </a:xfrm>
          <a:prstGeom prst="rect">
            <a:avLst/>
          </a:prstGeom>
          <a:solidFill>
            <a:srgbClr val="FFFF00"/>
          </a:solidFill>
        </p:spPr>
        <p:txBody>
          <a:bodyPr wrap="square" rtlCol="0">
            <a:spAutoFit/>
          </a:bodyPr>
          <a:lstStyle/>
          <a:p>
            <a:r>
              <a:rPr lang="pt-PT" sz="2400" dirty="0" smtClean="0"/>
              <a:t>Episódio</a:t>
            </a:r>
          </a:p>
          <a:p>
            <a:endParaRPr lang="en-GB" sz="3200" dirty="0"/>
          </a:p>
        </p:txBody>
      </p:sp>
      <p:sp>
        <p:nvSpPr>
          <p:cNvPr id="28" name="CaixaDeTexto 27"/>
          <p:cNvSpPr txBox="1"/>
          <p:nvPr/>
        </p:nvSpPr>
        <p:spPr>
          <a:xfrm>
            <a:off x="4394993" y="3810367"/>
            <a:ext cx="1358900" cy="954107"/>
          </a:xfrm>
          <a:prstGeom prst="rect">
            <a:avLst/>
          </a:prstGeom>
          <a:solidFill>
            <a:srgbClr val="FFFF00"/>
          </a:solidFill>
        </p:spPr>
        <p:txBody>
          <a:bodyPr wrap="square" rtlCol="0">
            <a:spAutoFit/>
          </a:bodyPr>
          <a:lstStyle/>
          <a:p>
            <a:r>
              <a:rPr lang="pt-PT" sz="2400" dirty="0" smtClean="0"/>
              <a:t>Episódio</a:t>
            </a:r>
          </a:p>
          <a:p>
            <a:endParaRPr lang="en-GB" sz="3200" dirty="0"/>
          </a:p>
        </p:txBody>
      </p:sp>
      <p:sp>
        <p:nvSpPr>
          <p:cNvPr id="29" name="CaixaDeTexto 28"/>
          <p:cNvSpPr txBox="1"/>
          <p:nvPr/>
        </p:nvSpPr>
        <p:spPr>
          <a:xfrm>
            <a:off x="4394993" y="5031464"/>
            <a:ext cx="1358900" cy="954107"/>
          </a:xfrm>
          <a:prstGeom prst="rect">
            <a:avLst/>
          </a:prstGeom>
          <a:solidFill>
            <a:srgbClr val="FFFF00"/>
          </a:solidFill>
        </p:spPr>
        <p:txBody>
          <a:bodyPr wrap="square" rtlCol="0">
            <a:spAutoFit/>
          </a:bodyPr>
          <a:lstStyle/>
          <a:p>
            <a:r>
              <a:rPr lang="pt-PT" sz="2400" dirty="0" smtClean="0"/>
              <a:t>Episódio</a:t>
            </a:r>
          </a:p>
          <a:p>
            <a:endParaRPr lang="en-GB" sz="3200" dirty="0"/>
          </a:p>
        </p:txBody>
      </p:sp>
      <p:sp>
        <p:nvSpPr>
          <p:cNvPr id="3" name="Marcador de Posição do Número do Diapositivo 2"/>
          <p:cNvSpPr>
            <a:spLocks noGrp="1"/>
          </p:cNvSpPr>
          <p:nvPr>
            <p:ph type="sldNum" sz="quarter" idx="12"/>
          </p:nvPr>
        </p:nvSpPr>
        <p:spPr/>
        <p:txBody>
          <a:bodyPr/>
          <a:lstStyle/>
          <a:p>
            <a:fld id="{EBD4ABFD-154A-4C65-AEA2-A4AAD04878C6}" type="slidenum">
              <a:rPr lang="en-GB" smtClean="0"/>
              <a:t>34</a:t>
            </a:fld>
            <a:endParaRPr lang="en-GB"/>
          </a:p>
        </p:txBody>
      </p:sp>
    </p:spTree>
    <p:extLst>
      <p:ext uri="{BB962C8B-B14F-4D97-AF65-F5344CB8AC3E}">
        <p14:creationId xmlns:p14="http://schemas.microsoft.com/office/powerpoint/2010/main" val="8992187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3826"/>
            <a:ext cx="10515600" cy="603006"/>
          </a:xfrm>
          <a:solidFill>
            <a:srgbClr val="DE0000"/>
          </a:solidFill>
        </p:spPr>
        <p:txBody>
          <a:bodyPr>
            <a:normAutofit/>
          </a:bodyPr>
          <a:lstStyle/>
          <a:p>
            <a:pPr algn="ctr"/>
            <a:r>
              <a:rPr lang="pt-PT" sz="3600" dirty="0" smtClean="0"/>
              <a:t>Que tipo de história contar?</a:t>
            </a:r>
            <a:endParaRPr lang="en-GB" sz="3600" dirty="0"/>
          </a:p>
        </p:txBody>
      </p:sp>
      <p:sp>
        <p:nvSpPr>
          <p:cNvPr id="3" name="Content Placeholder 2"/>
          <p:cNvSpPr>
            <a:spLocks noGrp="1"/>
          </p:cNvSpPr>
          <p:nvPr>
            <p:ph idx="1"/>
          </p:nvPr>
        </p:nvSpPr>
        <p:spPr>
          <a:xfrm>
            <a:off x="838200" y="4653228"/>
            <a:ext cx="10515600" cy="1823772"/>
          </a:xfrm>
          <a:ln w="57150">
            <a:solidFill>
              <a:srgbClr val="00B050"/>
            </a:solidFill>
          </a:ln>
        </p:spPr>
        <p:txBody>
          <a:bodyPr>
            <a:normAutofit/>
          </a:bodyPr>
          <a:lstStyle/>
          <a:p>
            <a:pPr marL="0" indent="0">
              <a:buNone/>
            </a:pPr>
            <a:r>
              <a:rPr lang="pt-PT" dirty="0" smtClean="0"/>
              <a:t>Estruturas diferentes</a:t>
            </a:r>
          </a:p>
          <a:p>
            <a:pPr marL="0" indent="0">
              <a:buNone/>
            </a:pPr>
            <a:r>
              <a:rPr lang="pt-PT" dirty="0" smtClean="0"/>
              <a:t>			Conteúdos diferentes</a:t>
            </a:r>
          </a:p>
          <a:p>
            <a:pPr marL="0" indent="0">
              <a:buNone/>
            </a:pPr>
            <a:r>
              <a:rPr lang="pt-PT" dirty="0" smtClean="0"/>
              <a:t>							Linguagem diferente</a:t>
            </a:r>
          </a:p>
          <a:p>
            <a:pPr marL="0" indent="0">
              <a:buNone/>
            </a:pPr>
            <a:endParaRPr lang="pt-PT" dirty="0" smtClean="0"/>
          </a:p>
          <a:p>
            <a:endParaRPr lang="pt-PT" dirty="0"/>
          </a:p>
        </p:txBody>
      </p:sp>
      <p:sp>
        <p:nvSpPr>
          <p:cNvPr id="4" name="CaixaDeTexto 3"/>
          <p:cNvSpPr txBox="1"/>
          <p:nvPr/>
        </p:nvSpPr>
        <p:spPr>
          <a:xfrm>
            <a:off x="838200" y="1212889"/>
            <a:ext cx="2311400" cy="584775"/>
          </a:xfrm>
          <a:prstGeom prst="rect">
            <a:avLst/>
          </a:prstGeom>
          <a:noFill/>
        </p:spPr>
        <p:txBody>
          <a:bodyPr wrap="square" rtlCol="0">
            <a:spAutoFit/>
          </a:bodyPr>
          <a:lstStyle/>
          <a:p>
            <a:r>
              <a:rPr lang="pt-PT" sz="3200" dirty="0" smtClean="0"/>
              <a:t>fábula</a:t>
            </a:r>
            <a:endParaRPr lang="en-GB" sz="3200" dirty="0"/>
          </a:p>
        </p:txBody>
      </p:sp>
      <p:sp>
        <p:nvSpPr>
          <p:cNvPr id="5" name="CaixaDeTexto 4"/>
          <p:cNvSpPr txBox="1"/>
          <p:nvPr/>
        </p:nvSpPr>
        <p:spPr>
          <a:xfrm>
            <a:off x="3155950" y="1121456"/>
            <a:ext cx="2387600" cy="1077218"/>
          </a:xfrm>
          <a:prstGeom prst="rect">
            <a:avLst/>
          </a:prstGeom>
          <a:noFill/>
        </p:spPr>
        <p:txBody>
          <a:bodyPr wrap="square" rtlCol="0">
            <a:spAutoFit/>
          </a:bodyPr>
          <a:lstStyle/>
          <a:p>
            <a:r>
              <a:rPr lang="pt-PT" sz="3200" dirty="0" smtClean="0"/>
              <a:t>conto de fada</a:t>
            </a:r>
            <a:endParaRPr lang="en-GB" sz="3200" dirty="0"/>
          </a:p>
        </p:txBody>
      </p:sp>
      <p:sp>
        <p:nvSpPr>
          <p:cNvPr id="6" name="CaixaDeTexto 5"/>
          <p:cNvSpPr txBox="1"/>
          <p:nvPr/>
        </p:nvSpPr>
        <p:spPr>
          <a:xfrm>
            <a:off x="6096000" y="1212886"/>
            <a:ext cx="2108200" cy="584775"/>
          </a:xfrm>
          <a:prstGeom prst="rect">
            <a:avLst/>
          </a:prstGeom>
          <a:noFill/>
        </p:spPr>
        <p:txBody>
          <a:bodyPr wrap="square" rtlCol="0">
            <a:spAutoFit/>
          </a:bodyPr>
          <a:lstStyle/>
          <a:p>
            <a:r>
              <a:rPr lang="pt-PT" sz="3200" dirty="0" smtClean="0"/>
              <a:t>anedota</a:t>
            </a:r>
            <a:endParaRPr lang="en-GB" sz="3200" dirty="0"/>
          </a:p>
        </p:txBody>
      </p:sp>
      <p:sp>
        <p:nvSpPr>
          <p:cNvPr id="7" name="CaixaDeTexto 6"/>
          <p:cNvSpPr txBox="1"/>
          <p:nvPr/>
        </p:nvSpPr>
        <p:spPr>
          <a:xfrm>
            <a:off x="9309100" y="1212887"/>
            <a:ext cx="1384300" cy="584775"/>
          </a:xfrm>
          <a:prstGeom prst="rect">
            <a:avLst/>
          </a:prstGeom>
          <a:noFill/>
        </p:spPr>
        <p:txBody>
          <a:bodyPr wrap="square" rtlCol="0">
            <a:spAutoFit/>
          </a:bodyPr>
          <a:lstStyle/>
          <a:p>
            <a:r>
              <a:rPr lang="pt-PT" sz="3200" dirty="0" smtClean="0"/>
              <a:t>lenda</a:t>
            </a:r>
            <a:endParaRPr lang="en-GB" sz="3200" dirty="0"/>
          </a:p>
        </p:txBody>
      </p:sp>
      <p:sp>
        <p:nvSpPr>
          <p:cNvPr id="8" name="CaixaDeTexto 7"/>
          <p:cNvSpPr txBox="1"/>
          <p:nvPr/>
        </p:nvSpPr>
        <p:spPr>
          <a:xfrm>
            <a:off x="3479800" y="2531379"/>
            <a:ext cx="4419600" cy="584775"/>
          </a:xfrm>
          <a:prstGeom prst="rect">
            <a:avLst/>
          </a:prstGeom>
          <a:noFill/>
          <a:ln w="57150">
            <a:solidFill>
              <a:srgbClr val="00B050"/>
            </a:solidFill>
          </a:ln>
        </p:spPr>
        <p:txBody>
          <a:bodyPr wrap="square" rtlCol="0">
            <a:spAutoFit/>
          </a:bodyPr>
          <a:lstStyle/>
          <a:p>
            <a:pPr algn="ctr">
              <a:spcBef>
                <a:spcPts val="1200"/>
              </a:spcBef>
              <a:spcAft>
                <a:spcPts val="1200"/>
              </a:spcAft>
            </a:pPr>
            <a:r>
              <a:rPr lang="pt-PT" sz="3200" dirty="0" smtClean="0"/>
              <a:t>Propósitos diferentes</a:t>
            </a:r>
            <a:endParaRPr lang="en-GB" sz="3200" dirty="0"/>
          </a:p>
        </p:txBody>
      </p:sp>
      <p:sp>
        <p:nvSpPr>
          <p:cNvPr id="9" name="Seta para baixo 8"/>
          <p:cNvSpPr/>
          <p:nvPr/>
        </p:nvSpPr>
        <p:spPr>
          <a:xfrm>
            <a:off x="4584700" y="3363991"/>
            <a:ext cx="1511300" cy="104140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Marcador de Posição do Número do Diapositivo 9"/>
          <p:cNvSpPr>
            <a:spLocks noGrp="1"/>
          </p:cNvSpPr>
          <p:nvPr>
            <p:ph type="sldNum" sz="quarter" idx="12"/>
          </p:nvPr>
        </p:nvSpPr>
        <p:spPr/>
        <p:txBody>
          <a:bodyPr/>
          <a:lstStyle/>
          <a:p>
            <a:fld id="{EBD4ABFD-154A-4C65-AEA2-A4AAD04878C6}" type="slidenum">
              <a:rPr lang="en-GB" smtClean="0"/>
              <a:t>35</a:t>
            </a:fld>
            <a:endParaRPr lang="en-GB"/>
          </a:p>
        </p:txBody>
      </p:sp>
    </p:spTree>
    <p:extLst>
      <p:ext uri="{BB962C8B-B14F-4D97-AF65-F5344CB8AC3E}">
        <p14:creationId xmlns:p14="http://schemas.microsoft.com/office/powerpoint/2010/main" val="321405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bg/>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P spid="5" grpId="0"/>
      <p:bldP spid="6" grpId="0"/>
      <p:bldP spid="7" grpId="0"/>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3826"/>
            <a:ext cx="10515600" cy="603006"/>
          </a:xfrm>
          <a:solidFill>
            <a:srgbClr val="DE0000"/>
          </a:solidFill>
        </p:spPr>
        <p:txBody>
          <a:bodyPr>
            <a:normAutofit fontScale="90000"/>
          </a:bodyPr>
          <a:lstStyle/>
          <a:p>
            <a:pPr algn="ctr"/>
            <a:r>
              <a:rPr lang="pt-PT" sz="3600" dirty="0" smtClean="0"/>
              <a:t>Pequenas histórias quotidianas têm propósitos diferentes</a:t>
            </a:r>
            <a:endParaRPr lang="en-GB" sz="3600" dirty="0"/>
          </a:p>
        </p:txBody>
      </p:sp>
      <p:sp>
        <p:nvSpPr>
          <p:cNvPr id="3" name="Content Placeholder 2"/>
          <p:cNvSpPr>
            <a:spLocks noGrp="1"/>
          </p:cNvSpPr>
          <p:nvPr>
            <p:ph idx="1"/>
          </p:nvPr>
        </p:nvSpPr>
        <p:spPr>
          <a:xfrm>
            <a:off x="838200" y="5663887"/>
            <a:ext cx="10515600" cy="800100"/>
          </a:xfrm>
          <a:ln w="57150">
            <a:solidFill>
              <a:srgbClr val="00B050"/>
            </a:solidFill>
          </a:ln>
        </p:spPr>
        <p:txBody>
          <a:bodyPr>
            <a:normAutofit/>
          </a:bodyPr>
          <a:lstStyle/>
          <a:p>
            <a:pPr marL="0" indent="0">
              <a:spcBef>
                <a:spcPts val="1800"/>
              </a:spcBef>
              <a:spcAft>
                <a:spcPts val="1200"/>
              </a:spcAft>
              <a:buNone/>
            </a:pPr>
            <a:r>
              <a:rPr lang="pt-PT" dirty="0" smtClean="0"/>
              <a:t>Estrutura (etapas)		Conteúdo			Linguagem </a:t>
            </a:r>
          </a:p>
          <a:p>
            <a:endParaRPr lang="pt-PT" dirty="0"/>
          </a:p>
        </p:txBody>
      </p:sp>
      <p:sp>
        <p:nvSpPr>
          <p:cNvPr id="4" name="CaixaDeTexto 3"/>
          <p:cNvSpPr txBox="1"/>
          <p:nvPr/>
        </p:nvSpPr>
        <p:spPr>
          <a:xfrm>
            <a:off x="838200" y="1717314"/>
            <a:ext cx="4356100" cy="584775"/>
          </a:xfrm>
          <a:prstGeom prst="rect">
            <a:avLst/>
          </a:prstGeom>
          <a:solidFill>
            <a:schemeClr val="accent2">
              <a:lumMod val="20000"/>
              <a:lumOff val="80000"/>
            </a:schemeClr>
          </a:solidFill>
        </p:spPr>
        <p:txBody>
          <a:bodyPr wrap="square" rtlCol="0">
            <a:spAutoFit/>
          </a:bodyPr>
          <a:lstStyle/>
          <a:p>
            <a:r>
              <a:rPr lang="pt-PT" sz="3200" dirty="0" smtClean="0"/>
              <a:t>Partilhar uma emoção</a:t>
            </a:r>
            <a:endParaRPr lang="en-GB" sz="3200" dirty="0"/>
          </a:p>
        </p:txBody>
      </p:sp>
      <p:sp>
        <p:nvSpPr>
          <p:cNvPr id="5" name="CaixaDeTexto 4"/>
          <p:cNvSpPr txBox="1"/>
          <p:nvPr/>
        </p:nvSpPr>
        <p:spPr>
          <a:xfrm>
            <a:off x="838200" y="2451283"/>
            <a:ext cx="4356100" cy="1077218"/>
          </a:xfrm>
          <a:prstGeom prst="rect">
            <a:avLst/>
          </a:prstGeom>
          <a:solidFill>
            <a:schemeClr val="accent2">
              <a:lumMod val="20000"/>
              <a:lumOff val="80000"/>
            </a:schemeClr>
          </a:solidFill>
        </p:spPr>
        <p:txBody>
          <a:bodyPr wrap="square" rtlCol="0">
            <a:spAutoFit/>
          </a:bodyPr>
          <a:lstStyle/>
          <a:p>
            <a:r>
              <a:rPr lang="pt-PT" sz="3200" dirty="0" smtClean="0"/>
              <a:t>Fazer um juízo de valor sobre uma pessoa</a:t>
            </a:r>
            <a:endParaRPr lang="en-GB" sz="3200" dirty="0"/>
          </a:p>
        </p:txBody>
      </p:sp>
      <p:sp>
        <p:nvSpPr>
          <p:cNvPr id="6" name="CaixaDeTexto 5"/>
          <p:cNvSpPr txBox="1"/>
          <p:nvPr/>
        </p:nvSpPr>
        <p:spPr>
          <a:xfrm>
            <a:off x="838200" y="3655501"/>
            <a:ext cx="4356100" cy="1077218"/>
          </a:xfrm>
          <a:prstGeom prst="rect">
            <a:avLst/>
          </a:prstGeom>
          <a:solidFill>
            <a:schemeClr val="accent2">
              <a:lumMod val="20000"/>
              <a:lumOff val="80000"/>
            </a:schemeClr>
          </a:solidFill>
        </p:spPr>
        <p:txBody>
          <a:bodyPr wrap="square" rtlCol="0">
            <a:spAutoFit/>
          </a:bodyPr>
          <a:lstStyle/>
          <a:p>
            <a:r>
              <a:rPr lang="pt-PT" sz="3200" dirty="0" smtClean="0"/>
              <a:t>Comentar/avaliar uma situação</a:t>
            </a:r>
            <a:endParaRPr lang="en-GB" sz="3200" dirty="0"/>
          </a:p>
        </p:txBody>
      </p:sp>
      <p:sp>
        <p:nvSpPr>
          <p:cNvPr id="7" name="CaixaDeTexto 6"/>
          <p:cNvSpPr txBox="1"/>
          <p:nvPr/>
        </p:nvSpPr>
        <p:spPr>
          <a:xfrm>
            <a:off x="5486400" y="1717313"/>
            <a:ext cx="5867400" cy="584775"/>
          </a:xfrm>
          <a:prstGeom prst="rect">
            <a:avLst/>
          </a:prstGeom>
          <a:noFill/>
        </p:spPr>
        <p:txBody>
          <a:bodyPr wrap="square" rtlCol="0">
            <a:spAutoFit/>
          </a:bodyPr>
          <a:lstStyle/>
          <a:p>
            <a:r>
              <a:rPr lang="pt-PT" sz="3200" i="1" dirty="0" smtClean="0"/>
              <a:t>Fiquei mesmo chateada.</a:t>
            </a:r>
            <a:endParaRPr lang="en-GB" sz="3200" i="1" dirty="0"/>
          </a:p>
        </p:txBody>
      </p:sp>
      <p:sp>
        <p:nvSpPr>
          <p:cNvPr id="8" name="CaixaDeTexto 7"/>
          <p:cNvSpPr txBox="1"/>
          <p:nvPr/>
        </p:nvSpPr>
        <p:spPr>
          <a:xfrm>
            <a:off x="838200" y="983345"/>
            <a:ext cx="4356100" cy="584775"/>
          </a:xfrm>
          <a:prstGeom prst="rect">
            <a:avLst/>
          </a:prstGeom>
          <a:noFill/>
          <a:ln w="57150">
            <a:solidFill>
              <a:srgbClr val="00B050"/>
            </a:solidFill>
          </a:ln>
        </p:spPr>
        <p:txBody>
          <a:bodyPr wrap="square" rtlCol="0">
            <a:spAutoFit/>
          </a:bodyPr>
          <a:lstStyle/>
          <a:p>
            <a:pPr algn="ctr">
              <a:spcBef>
                <a:spcPts val="1200"/>
              </a:spcBef>
              <a:spcAft>
                <a:spcPts val="1200"/>
              </a:spcAft>
            </a:pPr>
            <a:r>
              <a:rPr lang="pt-PT" sz="3200" dirty="0" smtClean="0"/>
              <a:t>Propósito</a:t>
            </a:r>
            <a:endParaRPr lang="en-GB" sz="3200" dirty="0"/>
          </a:p>
        </p:txBody>
      </p:sp>
      <p:sp>
        <p:nvSpPr>
          <p:cNvPr id="9" name="Seta para baixo 8"/>
          <p:cNvSpPr/>
          <p:nvPr/>
        </p:nvSpPr>
        <p:spPr>
          <a:xfrm>
            <a:off x="2044700" y="4732719"/>
            <a:ext cx="1511300" cy="817181"/>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aixaDeTexto 9"/>
          <p:cNvSpPr txBox="1"/>
          <p:nvPr/>
        </p:nvSpPr>
        <p:spPr>
          <a:xfrm>
            <a:off x="5486400" y="2443297"/>
            <a:ext cx="5867400" cy="1077218"/>
          </a:xfrm>
          <a:prstGeom prst="rect">
            <a:avLst/>
          </a:prstGeom>
          <a:noFill/>
        </p:spPr>
        <p:txBody>
          <a:bodyPr wrap="square" rtlCol="0">
            <a:spAutoFit/>
          </a:bodyPr>
          <a:lstStyle/>
          <a:p>
            <a:r>
              <a:rPr lang="pt-PT" sz="3200" i="1" dirty="0" smtClean="0"/>
              <a:t>Ele merece ficar preso durante 20 anos.</a:t>
            </a:r>
            <a:endParaRPr lang="en-GB" sz="3200" i="1" dirty="0"/>
          </a:p>
        </p:txBody>
      </p:sp>
      <p:sp>
        <p:nvSpPr>
          <p:cNvPr id="11" name="CaixaDeTexto 10"/>
          <p:cNvSpPr txBox="1"/>
          <p:nvPr/>
        </p:nvSpPr>
        <p:spPr>
          <a:xfrm>
            <a:off x="5486400" y="3562795"/>
            <a:ext cx="5867400" cy="1077218"/>
          </a:xfrm>
          <a:prstGeom prst="rect">
            <a:avLst/>
          </a:prstGeom>
          <a:noFill/>
        </p:spPr>
        <p:txBody>
          <a:bodyPr wrap="square" rtlCol="0">
            <a:spAutoFit/>
          </a:bodyPr>
          <a:lstStyle/>
          <a:p>
            <a:r>
              <a:rPr lang="pt-PT" sz="3200" i="1" dirty="0" smtClean="0"/>
              <a:t>Foi a melhor coisa que me podia ter acontecido.</a:t>
            </a:r>
            <a:endParaRPr lang="en-GB" sz="3200" i="1" dirty="0"/>
          </a:p>
        </p:txBody>
      </p:sp>
      <p:sp>
        <p:nvSpPr>
          <p:cNvPr id="12" name="Marcador de Posição do Número do Diapositivo 11"/>
          <p:cNvSpPr>
            <a:spLocks noGrp="1"/>
          </p:cNvSpPr>
          <p:nvPr>
            <p:ph type="sldNum" sz="quarter" idx="12"/>
          </p:nvPr>
        </p:nvSpPr>
        <p:spPr/>
        <p:txBody>
          <a:bodyPr/>
          <a:lstStyle/>
          <a:p>
            <a:fld id="{EBD4ABFD-154A-4C65-AEA2-A4AAD04878C6}" type="slidenum">
              <a:rPr lang="en-GB" smtClean="0"/>
              <a:t>36</a:t>
            </a:fld>
            <a:endParaRPr lang="en-GB"/>
          </a:p>
        </p:txBody>
      </p:sp>
    </p:spTree>
    <p:extLst>
      <p:ext uri="{BB962C8B-B14F-4D97-AF65-F5344CB8AC3E}">
        <p14:creationId xmlns:p14="http://schemas.microsoft.com/office/powerpoint/2010/main" val="352750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3826"/>
            <a:ext cx="10515600" cy="603006"/>
          </a:xfrm>
          <a:solidFill>
            <a:srgbClr val="DE0000"/>
          </a:solidFill>
        </p:spPr>
        <p:txBody>
          <a:bodyPr>
            <a:normAutofit/>
          </a:bodyPr>
          <a:lstStyle/>
          <a:p>
            <a:pPr algn="ctr"/>
            <a:r>
              <a:rPr lang="pt-PT" sz="3600" dirty="0" smtClean="0"/>
              <a:t>História para comentar</a:t>
            </a:r>
            <a:endParaRPr lang="en-GB" sz="3600" dirty="0"/>
          </a:p>
        </p:txBody>
      </p:sp>
      <p:sp>
        <p:nvSpPr>
          <p:cNvPr id="7" name="CaixaDeTexto 6"/>
          <p:cNvSpPr txBox="1"/>
          <p:nvPr/>
        </p:nvSpPr>
        <p:spPr>
          <a:xfrm>
            <a:off x="1330569" y="1485552"/>
            <a:ext cx="3200400" cy="461665"/>
          </a:xfrm>
          <a:prstGeom prst="rect">
            <a:avLst/>
          </a:prstGeom>
          <a:solidFill>
            <a:schemeClr val="accent4">
              <a:lumMod val="20000"/>
              <a:lumOff val="80000"/>
            </a:schemeClr>
          </a:solidFill>
        </p:spPr>
        <p:txBody>
          <a:bodyPr wrap="square" rtlCol="0">
            <a:spAutoFit/>
          </a:bodyPr>
          <a:lstStyle/>
          <a:p>
            <a:r>
              <a:rPr lang="pt-PT" sz="2400" b="1" dirty="0" smtClean="0"/>
              <a:t>Orientação</a:t>
            </a:r>
            <a:endParaRPr lang="en-GB" sz="2000" dirty="0"/>
          </a:p>
        </p:txBody>
      </p:sp>
      <p:sp>
        <p:nvSpPr>
          <p:cNvPr id="8" name="CaixaDeTexto 7"/>
          <p:cNvSpPr txBox="1"/>
          <p:nvPr/>
        </p:nvSpPr>
        <p:spPr>
          <a:xfrm>
            <a:off x="4700954" y="1490367"/>
            <a:ext cx="6646984" cy="461665"/>
          </a:xfrm>
          <a:prstGeom prst="rect">
            <a:avLst/>
          </a:prstGeom>
          <a:noFill/>
        </p:spPr>
        <p:txBody>
          <a:bodyPr wrap="square" rtlCol="0">
            <a:spAutoFit/>
          </a:bodyPr>
          <a:lstStyle/>
          <a:p>
            <a:r>
              <a:rPr lang="pt-PT" sz="2400" dirty="0" smtClean="0"/>
              <a:t>apresenta </a:t>
            </a:r>
            <a:r>
              <a:rPr lang="pt-PT" sz="2400" dirty="0"/>
              <a:t>o </a:t>
            </a:r>
            <a:r>
              <a:rPr lang="pt-PT" sz="2400" dirty="0" smtClean="0"/>
              <a:t>contexto</a:t>
            </a:r>
            <a:endParaRPr lang="en-GB" sz="2400" dirty="0"/>
          </a:p>
        </p:txBody>
      </p:sp>
      <p:sp>
        <p:nvSpPr>
          <p:cNvPr id="10" name="CaixaDeTexto 9"/>
          <p:cNvSpPr txBox="1"/>
          <p:nvPr/>
        </p:nvSpPr>
        <p:spPr>
          <a:xfrm>
            <a:off x="1330569" y="2124385"/>
            <a:ext cx="3200400" cy="461665"/>
          </a:xfrm>
          <a:prstGeom prst="rect">
            <a:avLst/>
          </a:prstGeom>
          <a:solidFill>
            <a:schemeClr val="accent4">
              <a:lumMod val="20000"/>
              <a:lumOff val="80000"/>
            </a:schemeClr>
          </a:solidFill>
        </p:spPr>
        <p:txBody>
          <a:bodyPr wrap="square" rtlCol="0">
            <a:spAutoFit/>
          </a:bodyPr>
          <a:lstStyle/>
          <a:p>
            <a:r>
              <a:rPr lang="pt-PT" sz="2400" b="1" dirty="0"/>
              <a:t>Registo de </a:t>
            </a:r>
            <a:r>
              <a:rPr lang="pt-PT" sz="2400" b="1" dirty="0" smtClean="0"/>
              <a:t>eventos</a:t>
            </a:r>
            <a:endParaRPr lang="en-GB" sz="2000" dirty="0"/>
          </a:p>
        </p:txBody>
      </p:sp>
      <p:sp>
        <p:nvSpPr>
          <p:cNvPr id="11" name="CaixaDeTexto 10"/>
          <p:cNvSpPr txBox="1"/>
          <p:nvPr/>
        </p:nvSpPr>
        <p:spPr>
          <a:xfrm>
            <a:off x="4700954" y="2124385"/>
            <a:ext cx="6646984" cy="461665"/>
          </a:xfrm>
          <a:prstGeom prst="rect">
            <a:avLst/>
          </a:prstGeom>
          <a:noFill/>
        </p:spPr>
        <p:txBody>
          <a:bodyPr wrap="square" rtlCol="0">
            <a:spAutoFit/>
          </a:bodyPr>
          <a:lstStyle/>
          <a:p>
            <a:r>
              <a:rPr lang="pt-PT" sz="2400" dirty="0" smtClean="0"/>
              <a:t>conta </a:t>
            </a:r>
            <a:r>
              <a:rPr lang="pt-PT" sz="2400" dirty="0"/>
              <a:t>o que </a:t>
            </a:r>
            <a:r>
              <a:rPr lang="pt-PT" sz="2400" dirty="0" smtClean="0"/>
              <a:t>aconteceu, descreve sentimentos</a:t>
            </a:r>
            <a:endParaRPr lang="en-GB" sz="2400" dirty="0"/>
          </a:p>
        </p:txBody>
      </p:sp>
      <p:sp>
        <p:nvSpPr>
          <p:cNvPr id="12" name="CaixaDeTexto 11"/>
          <p:cNvSpPr txBox="1"/>
          <p:nvPr/>
        </p:nvSpPr>
        <p:spPr>
          <a:xfrm>
            <a:off x="1330568" y="2813396"/>
            <a:ext cx="3200401" cy="769441"/>
          </a:xfrm>
          <a:prstGeom prst="rect">
            <a:avLst/>
          </a:prstGeom>
          <a:solidFill>
            <a:schemeClr val="accent4">
              <a:lumMod val="20000"/>
              <a:lumOff val="80000"/>
            </a:schemeClr>
          </a:solidFill>
        </p:spPr>
        <p:txBody>
          <a:bodyPr wrap="square" rtlCol="0">
            <a:spAutoFit/>
          </a:bodyPr>
          <a:lstStyle/>
          <a:p>
            <a:r>
              <a:rPr lang="pt-PT" sz="2400" b="1" dirty="0" smtClean="0"/>
              <a:t>Comentário</a:t>
            </a:r>
          </a:p>
          <a:p>
            <a:endParaRPr lang="pt-PT" sz="2000" dirty="0"/>
          </a:p>
        </p:txBody>
      </p:sp>
      <p:sp>
        <p:nvSpPr>
          <p:cNvPr id="13" name="CaixaDeTexto 12"/>
          <p:cNvSpPr txBox="1"/>
          <p:nvPr/>
        </p:nvSpPr>
        <p:spPr>
          <a:xfrm>
            <a:off x="4700954" y="2813396"/>
            <a:ext cx="6646984" cy="830997"/>
          </a:xfrm>
          <a:prstGeom prst="rect">
            <a:avLst/>
          </a:prstGeom>
          <a:noFill/>
        </p:spPr>
        <p:txBody>
          <a:bodyPr wrap="square" rtlCol="0">
            <a:spAutoFit/>
          </a:bodyPr>
          <a:lstStyle/>
          <a:p>
            <a:r>
              <a:rPr lang="pt-PT" sz="2400" dirty="0" smtClean="0"/>
              <a:t>revê </a:t>
            </a:r>
            <a:r>
              <a:rPr lang="pt-PT" sz="2400" dirty="0"/>
              <a:t>e avalia aquilo que se passou através dos olhos </a:t>
            </a:r>
            <a:r>
              <a:rPr lang="pt-PT" sz="2400" dirty="0" smtClean="0"/>
              <a:t>adultos</a:t>
            </a:r>
            <a:endParaRPr lang="pt-PT" sz="2400" dirty="0"/>
          </a:p>
        </p:txBody>
      </p:sp>
      <p:sp>
        <p:nvSpPr>
          <p:cNvPr id="14" name="CaixaDeTexto 13"/>
          <p:cNvSpPr txBox="1"/>
          <p:nvPr/>
        </p:nvSpPr>
        <p:spPr>
          <a:xfrm>
            <a:off x="838200" y="834235"/>
            <a:ext cx="1816100" cy="461665"/>
          </a:xfrm>
          <a:prstGeom prst="rect">
            <a:avLst/>
          </a:prstGeom>
          <a:solidFill>
            <a:schemeClr val="accent6">
              <a:lumMod val="40000"/>
              <a:lumOff val="60000"/>
            </a:schemeClr>
          </a:solidFill>
        </p:spPr>
        <p:txBody>
          <a:bodyPr wrap="square" rtlCol="0">
            <a:spAutoFit/>
          </a:bodyPr>
          <a:lstStyle/>
          <a:p>
            <a:r>
              <a:rPr lang="pt-PT" sz="2400" dirty="0" smtClean="0"/>
              <a:t>História 1</a:t>
            </a:r>
            <a:endParaRPr lang="en-GB" sz="2400" dirty="0"/>
          </a:p>
        </p:txBody>
      </p:sp>
      <p:sp>
        <p:nvSpPr>
          <p:cNvPr id="5" name="Marcador de Posição de Conteúdo 4"/>
          <p:cNvSpPr>
            <a:spLocks noGrp="1"/>
          </p:cNvSpPr>
          <p:nvPr>
            <p:ph idx="1"/>
          </p:nvPr>
        </p:nvSpPr>
        <p:spPr>
          <a:xfrm>
            <a:off x="844062" y="3880339"/>
            <a:ext cx="10503876" cy="2062162"/>
          </a:xfrm>
          <a:ln w="38100">
            <a:solidFill>
              <a:srgbClr val="00B050"/>
            </a:solidFill>
          </a:ln>
        </p:spPr>
        <p:txBody>
          <a:bodyPr>
            <a:normAutofit lnSpcReduction="10000"/>
          </a:bodyPr>
          <a:lstStyle/>
          <a:p>
            <a:r>
              <a:rPr lang="en-GB" dirty="0" err="1" smtClean="0"/>
              <a:t>Estabelece</a:t>
            </a:r>
            <a:r>
              <a:rPr lang="en-GB" dirty="0" smtClean="0"/>
              <a:t> um </a:t>
            </a:r>
            <a:r>
              <a:rPr lang="en-GB" dirty="0" err="1" smtClean="0"/>
              <a:t>comparação</a:t>
            </a:r>
            <a:r>
              <a:rPr lang="en-GB" dirty="0" smtClean="0"/>
              <a:t> entre o </a:t>
            </a:r>
            <a:r>
              <a:rPr lang="en-GB" dirty="0" err="1" smtClean="0"/>
              <a:t>jovem</a:t>
            </a:r>
            <a:r>
              <a:rPr lang="en-GB" dirty="0" smtClean="0"/>
              <a:t> </a:t>
            </a:r>
            <a:r>
              <a:rPr lang="en-GB" dirty="0" err="1" smtClean="0"/>
              <a:t>inexperiente</a:t>
            </a:r>
            <a:r>
              <a:rPr lang="en-GB" dirty="0" smtClean="0"/>
              <a:t> e o </a:t>
            </a:r>
            <a:r>
              <a:rPr lang="en-GB" dirty="0" err="1" smtClean="0"/>
              <a:t>adulto</a:t>
            </a:r>
            <a:r>
              <a:rPr lang="en-GB" dirty="0" smtClean="0"/>
              <a:t> </a:t>
            </a:r>
            <a:r>
              <a:rPr lang="en-GB" dirty="0" err="1" smtClean="0"/>
              <a:t>mais</a:t>
            </a:r>
            <a:r>
              <a:rPr lang="en-GB" dirty="0" smtClean="0"/>
              <a:t> </a:t>
            </a:r>
            <a:r>
              <a:rPr lang="en-GB" dirty="0" err="1" smtClean="0"/>
              <a:t>sábio</a:t>
            </a:r>
            <a:endParaRPr lang="en-GB" dirty="0" smtClean="0"/>
          </a:p>
          <a:p>
            <a:r>
              <a:rPr lang="en-GB" dirty="0" err="1" smtClean="0"/>
              <a:t>Cria</a:t>
            </a:r>
            <a:r>
              <a:rPr lang="en-GB" dirty="0" smtClean="0"/>
              <a:t> </a:t>
            </a:r>
            <a:r>
              <a:rPr lang="en-GB" dirty="0" err="1" smtClean="0"/>
              <a:t>empatia</a:t>
            </a:r>
            <a:r>
              <a:rPr lang="en-GB" dirty="0" smtClean="0"/>
              <a:t> com </a:t>
            </a:r>
            <a:r>
              <a:rPr lang="en-GB" dirty="0" err="1" smtClean="0"/>
              <a:t>os</a:t>
            </a:r>
            <a:r>
              <a:rPr lang="en-GB" dirty="0" smtClean="0"/>
              <a:t> </a:t>
            </a:r>
            <a:r>
              <a:rPr lang="en-GB" dirty="0" err="1" smtClean="0"/>
              <a:t>ouvintes</a:t>
            </a:r>
            <a:r>
              <a:rPr lang="en-GB" dirty="0" smtClean="0"/>
              <a:t> </a:t>
            </a:r>
            <a:r>
              <a:rPr lang="en-GB" dirty="0" err="1" smtClean="0"/>
              <a:t>através</a:t>
            </a:r>
            <a:r>
              <a:rPr lang="en-GB" dirty="0" smtClean="0"/>
              <a:t> da </a:t>
            </a:r>
            <a:r>
              <a:rPr lang="en-GB" dirty="0" err="1" smtClean="0"/>
              <a:t>descrição</a:t>
            </a:r>
            <a:r>
              <a:rPr lang="en-GB" dirty="0" smtClean="0"/>
              <a:t> de </a:t>
            </a:r>
            <a:r>
              <a:rPr lang="en-GB" dirty="0" err="1" smtClean="0"/>
              <a:t>emoções</a:t>
            </a:r>
            <a:r>
              <a:rPr lang="en-GB" dirty="0" smtClean="0"/>
              <a:t> e </a:t>
            </a:r>
            <a:r>
              <a:rPr lang="en-GB" dirty="0" err="1" smtClean="0"/>
              <a:t>sentimentos</a:t>
            </a:r>
            <a:r>
              <a:rPr lang="en-GB" dirty="0" smtClean="0"/>
              <a:t> (e.g. </a:t>
            </a:r>
            <a:r>
              <a:rPr lang="en-GB" dirty="0" err="1" smtClean="0"/>
              <a:t>felicidade</a:t>
            </a:r>
            <a:r>
              <a:rPr lang="en-GB" dirty="0" smtClean="0"/>
              <a:t>) e </a:t>
            </a:r>
            <a:r>
              <a:rPr lang="en-GB" dirty="0" err="1" smtClean="0"/>
              <a:t>julgamentos</a:t>
            </a:r>
            <a:r>
              <a:rPr lang="en-GB" dirty="0" smtClean="0"/>
              <a:t> </a:t>
            </a:r>
            <a:r>
              <a:rPr lang="en-GB" dirty="0" err="1" smtClean="0"/>
              <a:t>sobre</a:t>
            </a:r>
            <a:r>
              <a:rPr lang="en-GB" dirty="0" smtClean="0"/>
              <a:t> o </a:t>
            </a:r>
            <a:r>
              <a:rPr lang="en-GB" dirty="0" err="1" smtClean="0"/>
              <a:t>falador</a:t>
            </a:r>
            <a:r>
              <a:rPr lang="en-GB" dirty="0" smtClean="0"/>
              <a:t> </a:t>
            </a:r>
            <a:r>
              <a:rPr lang="en-GB" dirty="0" err="1" smtClean="0"/>
              <a:t>próprio</a:t>
            </a:r>
            <a:r>
              <a:rPr lang="en-GB" dirty="0" smtClean="0"/>
              <a:t> (e.g. </a:t>
            </a:r>
            <a:r>
              <a:rPr lang="en-GB" dirty="0" err="1" smtClean="0"/>
              <a:t>insegurança</a:t>
            </a:r>
            <a:r>
              <a:rPr lang="en-GB" dirty="0" smtClean="0"/>
              <a:t>, </a:t>
            </a:r>
            <a:r>
              <a:rPr lang="en-GB" dirty="0" err="1" smtClean="0"/>
              <a:t>fracassos</a:t>
            </a:r>
            <a:r>
              <a:rPr lang="en-GB" dirty="0" smtClean="0"/>
              <a:t>)</a:t>
            </a:r>
          </a:p>
          <a:p>
            <a:pPr marL="0" indent="0">
              <a:buNone/>
            </a:pPr>
            <a:endParaRPr lang="en-GB" dirty="0"/>
          </a:p>
        </p:txBody>
      </p:sp>
      <p:sp>
        <p:nvSpPr>
          <p:cNvPr id="3" name="Marcador de Posição do Número do Diapositivo 2"/>
          <p:cNvSpPr>
            <a:spLocks noGrp="1"/>
          </p:cNvSpPr>
          <p:nvPr>
            <p:ph type="sldNum" sz="quarter" idx="12"/>
          </p:nvPr>
        </p:nvSpPr>
        <p:spPr/>
        <p:txBody>
          <a:bodyPr/>
          <a:lstStyle/>
          <a:p>
            <a:fld id="{EBD4ABFD-154A-4C65-AEA2-A4AAD04878C6}" type="slidenum">
              <a:rPr lang="en-GB" smtClean="0"/>
              <a:t>37</a:t>
            </a:fld>
            <a:endParaRPr lang="en-GB"/>
          </a:p>
        </p:txBody>
      </p:sp>
    </p:spTree>
    <p:extLst>
      <p:ext uri="{BB962C8B-B14F-4D97-AF65-F5344CB8AC3E}">
        <p14:creationId xmlns:p14="http://schemas.microsoft.com/office/powerpoint/2010/main" val="7231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3826"/>
            <a:ext cx="10515600" cy="544390"/>
          </a:xfrm>
          <a:solidFill>
            <a:srgbClr val="DE0000"/>
          </a:solidFill>
        </p:spPr>
        <p:txBody>
          <a:bodyPr>
            <a:normAutofit fontScale="90000"/>
          </a:bodyPr>
          <a:lstStyle/>
          <a:p>
            <a:pPr algn="ctr"/>
            <a:r>
              <a:rPr lang="pt-PT" sz="3600" dirty="0" smtClean="0"/>
              <a:t>Estrutura do 1º episódio</a:t>
            </a:r>
            <a:endParaRPr lang="en-GB" sz="3600" dirty="0"/>
          </a:p>
        </p:txBody>
      </p:sp>
      <p:sp>
        <p:nvSpPr>
          <p:cNvPr id="3" name="Marcador de Posição de Conteúdo 2"/>
          <p:cNvSpPr>
            <a:spLocks noGrp="1"/>
          </p:cNvSpPr>
          <p:nvPr>
            <p:ph idx="1"/>
          </p:nvPr>
        </p:nvSpPr>
        <p:spPr>
          <a:xfrm>
            <a:off x="8770816" y="4511841"/>
            <a:ext cx="1756508" cy="448926"/>
          </a:xfrm>
          <a:solidFill>
            <a:schemeClr val="accent4">
              <a:lumMod val="20000"/>
              <a:lumOff val="80000"/>
            </a:schemeClr>
          </a:solidFill>
        </p:spPr>
        <p:txBody>
          <a:bodyPr>
            <a:noAutofit/>
          </a:bodyPr>
          <a:lstStyle/>
          <a:p>
            <a:pPr marL="0" indent="0">
              <a:lnSpc>
                <a:spcPct val="100000"/>
              </a:lnSpc>
              <a:spcBef>
                <a:spcPts val="0"/>
              </a:spcBef>
              <a:buNone/>
            </a:pPr>
            <a:r>
              <a:rPr lang="pt-PT" sz="2400" dirty="0" smtClean="0"/>
              <a:t>comentário</a:t>
            </a:r>
            <a:endParaRPr lang="en-GB" sz="2400" dirty="0" smtClean="0"/>
          </a:p>
        </p:txBody>
      </p:sp>
      <p:sp>
        <p:nvSpPr>
          <p:cNvPr id="4" name="CaixaDeTexto 3"/>
          <p:cNvSpPr txBox="1"/>
          <p:nvPr/>
        </p:nvSpPr>
        <p:spPr>
          <a:xfrm>
            <a:off x="2602523" y="5132200"/>
            <a:ext cx="8751277" cy="1323439"/>
          </a:xfrm>
          <a:prstGeom prst="rect">
            <a:avLst/>
          </a:prstGeom>
          <a:noFill/>
        </p:spPr>
        <p:txBody>
          <a:bodyPr wrap="square" rtlCol="0">
            <a:spAutoFit/>
          </a:bodyPr>
          <a:lstStyle/>
          <a:p>
            <a:r>
              <a:rPr lang="en-GB" sz="2000" dirty="0" smtClean="0"/>
              <a:t>Again</a:t>
            </a:r>
            <a:r>
              <a:rPr lang="en-GB" sz="2000" dirty="0"/>
              <a:t>, you can’t connect the dots looking forward; you can only connect them looking backward. So you have to trust that the dots will somehow connect in your future. You have to trust in something — your gut, destiny, life, karma, whatever. This approach has never let me down, and it has made all the difference in my life</a:t>
            </a:r>
            <a:r>
              <a:rPr lang="en-GB" sz="2000" dirty="0" smtClean="0"/>
              <a:t>.</a:t>
            </a:r>
            <a:endParaRPr lang="en-GB" sz="2000" dirty="0"/>
          </a:p>
        </p:txBody>
      </p:sp>
      <p:sp>
        <p:nvSpPr>
          <p:cNvPr id="7" name="CaixaDeTexto 6"/>
          <p:cNvSpPr txBox="1"/>
          <p:nvPr/>
        </p:nvSpPr>
        <p:spPr>
          <a:xfrm>
            <a:off x="605083" y="1723083"/>
            <a:ext cx="1997440" cy="769441"/>
          </a:xfrm>
          <a:prstGeom prst="rect">
            <a:avLst/>
          </a:prstGeom>
          <a:solidFill>
            <a:schemeClr val="accent4">
              <a:lumMod val="20000"/>
              <a:lumOff val="80000"/>
            </a:schemeClr>
          </a:solidFill>
        </p:spPr>
        <p:txBody>
          <a:bodyPr wrap="square" rtlCol="0">
            <a:spAutoFit/>
          </a:bodyPr>
          <a:lstStyle/>
          <a:p>
            <a:r>
              <a:rPr lang="pt-PT" sz="2400" b="1" dirty="0" smtClean="0"/>
              <a:t>Orientação</a:t>
            </a:r>
          </a:p>
          <a:p>
            <a:endParaRPr lang="en-GB" sz="2000" dirty="0"/>
          </a:p>
        </p:txBody>
      </p:sp>
      <p:sp>
        <p:nvSpPr>
          <p:cNvPr id="8" name="CaixaDeTexto 7"/>
          <p:cNvSpPr txBox="1"/>
          <p:nvPr/>
        </p:nvSpPr>
        <p:spPr>
          <a:xfrm>
            <a:off x="2835640" y="1723083"/>
            <a:ext cx="8518160" cy="707886"/>
          </a:xfrm>
          <a:prstGeom prst="rect">
            <a:avLst/>
          </a:prstGeom>
          <a:noFill/>
        </p:spPr>
        <p:txBody>
          <a:bodyPr wrap="square" rtlCol="0">
            <a:spAutoFit/>
          </a:bodyPr>
          <a:lstStyle/>
          <a:p>
            <a:r>
              <a:rPr lang="en-GB" sz="2000" dirty="0"/>
              <a:t>I dropped out of Reed College after the first 6 months, but then stayed around as a drop-in for another 18 months or so before I really quit. So why did I drop out?</a:t>
            </a:r>
          </a:p>
        </p:txBody>
      </p:sp>
      <p:sp>
        <p:nvSpPr>
          <p:cNvPr id="10" name="CaixaDeTexto 9"/>
          <p:cNvSpPr txBox="1"/>
          <p:nvPr/>
        </p:nvSpPr>
        <p:spPr>
          <a:xfrm>
            <a:off x="605083" y="2582565"/>
            <a:ext cx="1997440" cy="830997"/>
          </a:xfrm>
          <a:prstGeom prst="rect">
            <a:avLst/>
          </a:prstGeom>
          <a:solidFill>
            <a:schemeClr val="accent4">
              <a:lumMod val="20000"/>
              <a:lumOff val="80000"/>
            </a:schemeClr>
          </a:solidFill>
        </p:spPr>
        <p:txBody>
          <a:bodyPr wrap="square" rtlCol="0">
            <a:spAutoFit/>
          </a:bodyPr>
          <a:lstStyle/>
          <a:p>
            <a:r>
              <a:rPr lang="pt-PT" sz="2400" b="1" dirty="0"/>
              <a:t>Registo de </a:t>
            </a:r>
            <a:r>
              <a:rPr lang="pt-PT" sz="2400" b="1" dirty="0" smtClean="0"/>
              <a:t>eventos</a:t>
            </a:r>
          </a:p>
        </p:txBody>
      </p:sp>
      <p:sp>
        <p:nvSpPr>
          <p:cNvPr id="11" name="CaixaDeTexto 10"/>
          <p:cNvSpPr txBox="1"/>
          <p:nvPr/>
        </p:nvSpPr>
        <p:spPr>
          <a:xfrm>
            <a:off x="2930769" y="2576219"/>
            <a:ext cx="7213600" cy="707886"/>
          </a:xfrm>
          <a:prstGeom prst="rect">
            <a:avLst/>
          </a:prstGeom>
          <a:noFill/>
        </p:spPr>
        <p:txBody>
          <a:bodyPr wrap="square" rtlCol="0">
            <a:spAutoFit/>
          </a:bodyPr>
          <a:lstStyle/>
          <a:p>
            <a:pPr marL="0" lvl="1">
              <a:lnSpc>
                <a:spcPct val="100000"/>
              </a:lnSpc>
              <a:spcBef>
                <a:spcPts val="0"/>
              </a:spcBef>
            </a:pPr>
            <a:r>
              <a:rPr lang="en-GB" sz="2000" dirty="0"/>
              <a:t>It started before I was born. </a:t>
            </a:r>
            <a:r>
              <a:rPr lang="en-GB" sz="2000" dirty="0" smtClean="0"/>
              <a:t>…</a:t>
            </a:r>
          </a:p>
          <a:p>
            <a:pPr marL="0" lvl="1">
              <a:lnSpc>
                <a:spcPct val="100000"/>
              </a:lnSpc>
              <a:spcBef>
                <a:spcPts val="0"/>
              </a:spcBef>
            </a:pPr>
            <a:r>
              <a:rPr lang="en-GB" sz="2000" dirty="0" smtClean="0"/>
              <a:t>And </a:t>
            </a:r>
            <a:r>
              <a:rPr lang="en-GB" sz="2000" dirty="0"/>
              <a:t>17 years later I did go to college. </a:t>
            </a:r>
            <a:r>
              <a:rPr lang="pt-PT" sz="2000" b="1" dirty="0" err="1"/>
              <a:t>But</a:t>
            </a:r>
            <a:r>
              <a:rPr lang="pt-PT" sz="2000" dirty="0"/>
              <a:t> </a:t>
            </a:r>
            <a:r>
              <a:rPr lang="pt-PT" sz="2000" dirty="0" smtClean="0"/>
              <a:t>…</a:t>
            </a:r>
            <a:endParaRPr lang="en-GB" sz="2000" dirty="0"/>
          </a:p>
        </p:txBody>
      </p:sp>
      <p:sp>
        <p:nvSpPr>
          <p:cNvPr id="12" name="CaixaDeTexto 11"/>
          <p:cNvSpPr txBox="1"/>
          <p:nvPr/>
        </p:nvSpPr>
        <p:spPr>
          <a:xfrm>
            <a:off x="605083" y="3622513"/>
            <a:ext cx="1997440" cy="769441"/>
          </a:xfrm>
          <a:prstGeom prst="rect">
            <a:avLst/>
          </a:prstGeom>
          <a:solidFill>
            <a:schemeClr val="accent4">
              <a:lumMod val="20000"/>
              <a:lumOff val="80000"/>
            </a:schemeClr>
          </a:solidFill>
        </p:spPr>
        <p:txBody>
          <a:bodyPr wrap="square" rtlCol="0">
            <a:spAutoFit/>
          </a:bodyPr>
          <a:lstStyle/>
          <a:p>
            <a:r>
              <a:rPr lang="pt-PT" sz="2400" b="1" dirty="0" smtClean="0"/>
              <a:t>Comentário</a:t>
            </a:r>
          </a:p>
          <a:p>
            <a:endParaRPr lang="pt-PT" sz="2000" dirty="0"/>
          </a:p>
        </p:txBody>
      </p:sp>
      <p:sp>
        <p:nvSpPr>
          <p:cNvPr id="13" name="CaixaDeTexto 12"/>
          <p:cNvSpPr txBox="1"/>
          <p:nvPr/>
        </p:nvSpPr>
        <p:spPr>
          <a:xfrm>
            <a:off x="2930769" y="3544030"/>
            <a:ext cx="7915031" cy="707886"/>
          </a:xfrm>
          <a:prstGeom prst="rect">
            <a:avLst/>
          </a:prstGeom>
          <a:noFill/>
        </p:spPr>
        <p:txBody>
          <a:bodyPr wrap="square" rtlCol="0">
            <a:spAutoFit/>
          </a:bodyPr>
          <a:lstStyle/>
          <a:p>
            <a:r>
              <a:rPr lang="en-GB" sz="2000" dirty="0"/>
              <a:t>And much of what I stumbled into by following my curiosity and intuition turned out to be priceless later on.</a:t>
            </a:r>
          </a:p>
        </p:txBody>
      </p:sp>
      <p:sp>
        <p:nvSpPr>
          <p:cNvPr id="14" name="CaixaDeTexto 13"/>
          <p:cNvSpPr txBox="1"/>
          <p:nvPr/>
        </p:nvSpPr>
        <p:spPr>
          <a:xfrm>
            <a:off x="381000" y="1218334"/>
            <a:ext cx="1816100" cy="461665"/>
          </a:xfrm>
          <a:prstGeom prst="rect">
            <a:avLst/>
          </a:prstGeom>
          <a:solidFill>
            <a:schemeClr val="accent6">
              <a:lumMod val="40000"/>
              <a:lumOff val="60000"/>
            </a:schemeClr>
          </a:solidFill>
        </p:spPr>
        <p:txBody>
          <a:bodyPr wrap="square" rtlCol="0">
            <a:spAutoFit/>
          </a:bodyPr>
          <a:lstStyle/>
          <a:p>
            <a:r>
              <a:rPr lang="pt-PT" sz="2400" dirty="0" smtClean="0"/>
              <a:t>História 1</a:t>
            </a:r>
            <a:endParaRPr lang="en-GB" sz="2400" dirty="0"/>
          </a:p>
        </p:txBody>
      </p:sp>
      <p:sp>
        <p:nvSpPr>
          <p:cNvPr id="15" name="CaixaDeTexto 14"/>
          <p:cNvSpPr txBox="1"/>
          <p:nvPr/>
        </p:nvSpPr>
        <p:spPr>
          <a:xfrm>
            <a:off x="473075" y="5132200"/>
            <a:ext cx="1724025" cy="461665"/>
          </a:xfrm>
          <a:prstGeom prst="rect">
            <a:avLst/>
          </a:prstGeom>
          <a:solidFill>
            <a:schemeClr val="accent6">
              <a:lumMod val="40000"/>
              <a:lumOff val="60000"/>
            </a:schemeClr>
          </a:solidFill>
        </p:spPr>
        <p:txBody>
          <a:bodyPr wrap="square" rtlCol="0">
            <a:spAutoFit/>
          </a:bodyPr>
          <a:lstStyle/>
          <a:p>
            <a:r>
              <a:rPr lang="pt-PT" sz="2400" dirty="0" smtClean="0"/>
              <a:t>Lição 1</a:t>
            </a:r>
            <a:endParaRPr lang="en-GB" sz="2400" dirty="0"/>
          </a:p>
        </p:txBody>
      </p:sp>
      <p:sp>
        <p:nvSpPr>
          <p:cNvPr id="16" name="CaixaDeTexto 15"/>
          <p:cNvSpPr txBox="1"/>
          <p:nvPr/>
        </p:nvSpPr>
        <p:spPr>
          <a:xfrm>
            <a:off x="2835640" y="1218334"/>
            <a:ext cx="8518160" cy="400110"/>
          </a:xfrm>
          <a:prstGeom prst="rect">
            <a:avLst/>
          </a:prstGeom>
          <a:noFill/>
        </p:spPr>
        <p:txBody>
          <a:bodyPr wrap="square" rtlCol="0">
            <a:spAutoFit/>
          </a:bodyPr>
          <a:lstStyle/>
          <a:p>
            <a:r>
              <a:rPr lang="pt-PT" sz="2000" dirty="0" err="1" smtClean="0"/>
              <a:t>My</a:t>
            </a:r>
            <a:r>
              <a:rPr lang="pt-PT" sz="2000" dirty="0" smtClean="0"/>
              <a:t> </a:t>
            </a:r>
            <a:r>
              <a:rPr lang="pt-PT" sz="2000" dirty="0" err="1" smtClean="0"/>
              <a:t>first</a:t>
            </a:r>
            <a:r>
              <a:rPr lang="pt-PT" sz="2000" dirty="0" smtClean="0"/>
              <a:t> </a:t>
            </a:r>
            <a:r>
              <a:rPr lang="pt-PT" sz="2000" dirty="0" err="1" smtClean="0"/>
              <a:t>story</a:t>
            </a:r>
            <a:r>
              <a:rPr lang="pt-PT" sz="2000" dirty="0" smtClean="0"/>
              <a:t> </a:t>
            </a:r>
            <a:r>
              <a:rPr lang="pt-PT" sz="2000" dirty="0" err="1" smtClean="0"/>
              <a:t>is</a:t>
            </a:r>
            <a:r>
              <a:rPr lang="pt-PT" sz="2000" dirty="0" smtClean="0"/>
              <a:t> </a:t>
            </a:r>
            <a:r>
              <a:rPr lang="pt-PT" sz="2000" dirty="0" err="1" smtClean="0"/>
              <a:t>about</a:t>
            </a:r>
            <a:r>
              <a:rPr lang="pt-PT" sz="2000" dirty="0" smtClean="0"/>
              <a:t> </a:t>
            </a:r>
            <a:r>
              <a:rPr lang="pt-PT" sz="2000" dirty="0" err="1" smtClean="0"/>
              <a:t>connecting</a:t>
            </a:r>
            <a:r>
              <a:rPr lang="pt-PT" sz="2000" dirty="0" smtClean="0"/>
              <a:t> </a:t>
            </a:r>
            <a:r>
              <a:rPr lang="pt-PT" sz="2000" dirty="0" err="1" smtClean="0"/>
              <a:t>the</a:t>
            </a:r>
            <a:r>
              <a:rPr lang="pt-PT" sz="2000" dirty="0" smtClean="0"/>
              <a:t> </a:t>
            </a:r>
            <a:r>
              <a:rPr lang="pt-PT" sz="2000" dirty="0" err="1" smtClean="0"/>
              <a:t>dots</a:t>
            </a:r>
            <a:r>
              <a:rPr lang="pt-PT" sz="2000" dirty="0" smtClean="0"/>
              <a:t>.</a:t>
            </a:r>
            <a:r>
              <a:rPr lang="pt-PT" dirty="0" smtClean="0"/>
              <a:t> </a:t>
            </a:r>
            <a:endParaRPr lang="en-GB" dirty="0"/>
          </a:p>
        </p:txBody>
      </p:sp>
      <p:sp>
        <p:nvSpPr>
          <p:cNvPr id="5" name="TextBox 4"/>
          <p:cNvSpPr txBox="1"/>
          <p:nvPr/>
        </p:nvSpPr>
        <p:spPr>
          <a:xfrm>
            <a:off x="1287705" y="4499102"/>
            <a:ext cx="1547935" cy="461665"/>
          </a:xfrm>
          <a:prstGeom prst="rect">
            <a:avLst/>
          </a:prstGeom>
          <a:solidFill>
            <a:schemeClr val="accent2">
              <a:lumMod val="20000"/>
              <a:lumOff val="80000"/>
            </a:schemeClr>
          </a:solidFill>
        </p:spPr>
        <p:txBody>
          <a:bodyPr wrap="square" rtlCol="0">
            <a:spAutoFit/>
          </a:bodyPr>
          <a:lstStyle/>
          <a:p>
            <a:r>
              <a:rPr lang="pt-PT" sz="2400" dirty="0" smtClean="0"/>
              <a:t>Exemplo</a:t>
            </a:r>
            <a:endParaRPr lang="pt-PT" sz="2400" dirty="0"/>
          </a:p>
        </p:txBody>
      </p:sp>
      <p:sp>
        <p:nvSpPr>
          <p:cNvPr id="6" name="TextBox 5"/>
          <p:cNvSpPr txBox="1"/>
          <p:nvPr/>
        </p:nvSpPr>
        <p:spPr>
          <a:xfrm>
            <a:off x="2930769" y="4499101"/>
            <a:ext cx="1209431" cy="461665"/>
          </a:xfrm>
          <a:prstGeom prst="rect">
            <a:avLst/>
          </a:prstGeom>
          <a:solidFill>
            <a:schemeClr val="accent6">
              <a:lumMod val="40000"/>
              <a:lumOff val="60000"/>
            </a:schemeClr>
          </a:solidFill>
        </p:spPr>
        <p:txBody>
          <a:bodyPr wrap="square" rtlCol="0">
            <a:spAutoFit/>
          </a:bodyPr>
          <a:lstStyle/>
          <a:p>
            <a:r>
              <a:rPr lang="pt-PT" sz="2400" dirty="0"/>
              <a:t>História</a:t>
            </a:r>
          </a:p>
        </p:txBody>
      </p:sp>
      <p:sp>
        <p:nvSpPr>
          <p:cNvPr id="9" name="TextBox 8"/>
          <p:cNvSpPr txBox="1"/>
          <p:nvPr/>
        </p:nvSpPr>
        <p:spPr>
          <a:xfrm>
            <a:off x="4234961" y="4499100"/>
            <a:ext cx="1686169" cy="461665"/>
          </a:xfrm>
          <a:prstGeom prst="rect">
            <a:avLst/>
          </a:prstGeom>
          <a:solidFill>
            <a:schemeClr val="accent4">
              <a:lumMod val="20000"/>
              <a:lumOff val="80000"/>
            </a:schemeClr>
          </a:solidFill>
        </p:spPr>
        <p:txBody>
          <a:bodyPr wrap="square" rtlCol="0">
            <a:spAutoFit/>
          </a:bodyPr>
          <a:lstStyle/>
          <a:p>
            <a:r>
              <a:rPr lang="pt-PT" sz="2400" dirty="0" smtClean="0"/>
              <a:t>orientação </a:t>
            </a:r>
            <a:endParaRPr lang="pt-PT" sz="2400" dirty="0"/>
          </a:p>
        </p:txBody>
      </p:sp>
      <p:sp>
        <p:nvSpPr>
          <p:cNvPr id="17" name="TextBox 16"/>
          <p:cNvSpPr txBox="1"/>
          <p:nvPr/>
        </p:nvSpPr>
        <p:spPr>
          <a:xfrm>
            <a:off x="6037385" y="4499099"/>
            <a:ext cx="2555630" cy="461665"/>
          </a:xfrm>
          <a:prstGeom prst="rect">
            <a:avLst/>
          </a:prstGeom>
          <a:solidFill>
            <a:schemeClr val="accent4">
              <a:lumMod val="20000"/>
              <a:lumOff val="80000"/>
            </a:schemeClr>
          </a:solidFill>
        </p:spPr>
        <p:txBody>
          <a:bodyPr wrap="square" rtlCol="0">
            <a:spAutoFit/>
          </a:bodyPr>
          <a:lstStyle/>
          <a:p>
            <a:r>
              <a:rPr lang="pt-PT" sz="2400" dirty="0" smtClean="0"/>
              <a:t>registo de </a:t>
            </a:r>
            <a:r>
              <a:rPr lang="pt-PT" sz="2400" dirty="0"/>
              <a:t>eventos</a:t>
            </a:r>
            <a:r>
              <a:rPr lang="pt-PT" sz="2400" dirty="0" smtClean="0"/>
              <a:t> </a:t>
            </a:r>
            <a:endParaRPr lang="pt-PT" sz="2400" dirty="0"/>
          </a:p>
        </p:txBody>
      </p:sp>
      <p:sp>
        <p:nvSpPr>
          <p:cNvPr id="18" name="Marcador de Posição do Número do Diapositivo 17"/>
          <p:cNvSpPr>
            <a:spLocks noGrp="1"/>
          </p:cNvSpPr>
          <p:nvPr>
            <p:ph type="sldNum" sz="quarter" idx="12"/>
          </p:nvPr>
        </p:nvSpPr>
        <p:spPr/>
        <p:txBody>
          <a:bodyPr/>
          <a:lstStyle/>
          <a:p>
            <a:fld id="{EBD4ABFD-154A-4C65-AEA2-A4AAD04878C6}" type="slidenum">
              <a:rPr lang="en-GB" smtClean="0"/>
              <a:t>38</a:t>
            </a:fld>
            <a:endParaRPr lang="en-GB"/>
          </a:p>
        </p:txBody>
      </p:sp>
    </p:spTree>
    <p:extLst>
      <p:ext uri="{BB962C8B-B14F-4D97-AF65-F5344CB8AC3E}">
        <p14:creationId xmlns:p14="http://schemas.microsoft.com/office/powerpoint/2010/main" val="314789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bg/>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P spid="7" grpId="0" animBg="1"/>
      <p:bldP spid="8" grpId="0"/>
      <p:bldP spid="10" grpId="0" animBg="1"/>
      <p:bldP spid="11" grpId="0"/>
      <p:bldP spid="12" grpId="0" animBg="1"/>
      <p:bldP spid="13" grpId="0"/>
      <p:bldP spid="16" grpId="0"/>
      <p:bldP spid="5" grpId="0" animBg="1"/>
      <p:bldP spid="6" grpId="0" animBg="1"/>
      <p:bldP spid="9"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3826"/>
            <a:ext cx="10515600" cy="603006"/>
          </a:xfrm>
          <a:solidFill>
            <a:srgbClr val="DE0000"/>
          </a:solidFill>
        </p:spPr>
        <p:txBody>
          <a:bodyPr>
            <a:normAutofit/>
          </a:bodyPr>
          <a:lstStyle/>
          <a:p>
            <a:pPr algn="ctr"/>
            <a:r>
              <a:rPr lang="pt-PT" sz="3600" dirty="0" smtClean="0"/>
              <a:t>Linguagem avaliativa</a:t>
            </a:r>
            <a:endParaRPr lang="en-GB" sz="3600" dirty="0"/>
          </a:p>
        </p:txBody>
      </p:sp>
      <p:sp>
        <p:nvSpPr>
          <p:cNvPr id="18" name="Content Placeholder 17"/>
          <p:cNvSpPr>
            <a:spLocks noGrp="1"/>
          </p:cNvSpPr>
          <p:nvPr>
            <p:ph idx="1"/>
          </p:nvPr>
        </p:nvSpPr>
        <p:spPr>
          <a:xfrm>
            <a:off x="838200" y="1734039"/>
            <a:ext cx="10415954" cy="2101361"/>
          </a:xfrm>
          <a:ln w="57150">
            <a:solidFill>
              <a:srgbClr val="00B050"/>
            </a:solidFill>
          </a:ln>
        </p:spPr>
        <p:txBody>
          <a:bodyPr>
            <a:normAutofit fontScale="62500" lnSpcReduction="20000"/>
          </a:bodyPr>
          <a:lstStyle/>
          <a:p>
            <a:pPr marL="0" indent="0">
              <a:buNone/>
            </a:pPr>
            <a:endParaRPr lang="pt-PT" sz="3000" b="1" dirty="0" smtClean="0"/>
          </a:p>
          <a:p>
            <a:pPr marL="0" indent="0">
              <a:buNone/>
            </a:pPr>
            <a:r>
              <a:rPr lang="pt-PT" sz="6500" dirty="0" smtClean="0"/>
              <a:t>Uso estratégico da linguagem avaliativa na história ajuda criar empatia e solidariedade com os finalistas</a:t>
            </a:r>
          </a:p>
          <a:p>
            <a:pPr marL="0" indent="0">
              <a:buNone/>
            </a:pPr>
            <a:r>
              <a:rPr lang="pt-PT" sz="2400" b="1" dirty="0" smtClean="0">
                <a:solidFill>
                  <a:srgbClr val="FF0000"/>
                </a:solidFill>
              </a:rPr>
              <a:t>			</a:t>
            </a:r>
            <a:endParaRPr lang="pt-PT" sz="2400" b="1" dirty="0">
              <a:solidFill>
                <a:srgbClr val="FF0000"/>
              </a:solidFill>
            </a:endParaRPr>
          </a:p>
        </p:txBody>
      </p:sp>
      <p:sp>
        <p:nvSpPr>
          <p:cNvPr id="3" name="Marcador de Posição do Número do Diapositivo 2"/>
          <p:cNvSpPr>
            <a:spLocks noGrp="1"/>
          </p:cNvSpPr>
          <p:nvPr>
            <p:ph type="sldNum" sz="quarter" idx="12"/>
          </p:nvPr>
        </p:nvSpPr>
        <p:spPr/>
        <p:txBody>
          <a:bodyPr/>
          <a:lstStyle/>
          <a:p>
            <a:fld id="{EBD4ABFD-154A-4C65-AEA2-A4AAD04878C6}" type="slidenum">
              <a:rPr lang="en-GB" smtClean="0"/>
              <a:t>39</a:t>
            </a:fld>
            <a:endParaRPr lang="en-GB"/>
          </a:p>
        </p:txBody>
      </p:sp>
    </p:spTree>
    <p:extLst>
      <p:ext uri="{BB962C8B-B14F-4D97-AF65-F5344CB8AC3E}">
        <p14:creationId xmlns:p14="http://schemas.microsoft.com/office/powerpoint/2010/main" val="3843398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7150" y="2336424"/>
            <a:ext cx="5187950" cy="1060478"/>
          </a:xfrm>
          <a:solidFill>
            <a:srgbClr val="DE0000"/>
          </a:solidFill>
        </p:spPr>
        <p:txBody>
          <a:bodyPr>
            <a:normAutofit/>
          </a:bodyPr>
          <a:lstStyle/>
          <a:p>
            <a:pPr algn="ctr"/>
            <a:r>
              <a:rPr lang="pt-PT" sz="3600" b="1" dirty="0" smtClean="0">
                <a:solidFill>
                  <a:schemeClr val="bg1"/>
                </a:solidFill>
              </a:rPr>
              <a:t>Figuras de retórica</a:t>
            </a:r>
            <a:endParaRPr lang="en-GB" sz="3600" b="1" dirty="0">
              <a:solidFill>
                <a:schemeClr val="bg1"/>
              </a:solidFill>
            </a:endParaRPr>
          </a:p>
        </p:txBody>
      </p:sp>
      <p:pic>
        <p:nvPicPr>
          <p:cNvPr id="19" name="Marcador de Posição de Conteúdo 18"/>
          <p:cNvPicPr>
            <a:picLocks noGrp="1"/>
          </p:cNvPicPr>
          <p:nvPr>
            <p:ph idx="1"/>
          </p:nvPr>
        </p:nvPicPr>
        <p:blipFill rotWithShape="1">
          <a:blip r:embed="rId2"/>
          <a:srcRect t="3625" r="-4" b="52675"/>
          <a:stretch/>
        </p:blipFill>
        <p:spPr bwMode="auto">
          <a:xfrm>
            <a:off x="1327150" y="397131"/>
            <a:ext cx="9055100" cy="1903412"/>
          </a:xfrm>
          <a:prstGeom prst="rect">
            <a:avLst/>
          </a:prstGeom>
          <a:ln>
            <a:noFill/>
          </a:ln>
          <a:extLst>
            <a:ext uri="{53640926-AAD7-44D8-BBD7-CCE9431645EC}">
              <a14:shadowObscured xmlns:a14="http://schemas.microsoft.com/office/drawing/2010/main"/>
            </a:ext>
          </a:extLst>
        </p:spPr>
      </p:pic>
      <p:sp>
        <p:nvSpPr>
          <p:cNvPr id="7" name="CaixaDeTexto 6"/>
          <p:cNvSpPr txBox="1"/>
          <p:nvPr/>
        </p:nvSpPr>
        <p:spPr>
          <a:xfrm>
            <a:off x="7226300" y="2404998"/>
            <a:ext cx="4051300" cy="461665"/>
          </a:xfrm>
          <a:prstGeom prst="rect">
            <a:avLst/>
          </a:prstGeom>
          <a:noFill/>
        </p:spPr>
        <p:txBody>
          <a:bodyPr wrap="square" rtlCol="0">
            <a:spAutoFit/>
          </a:bodyPr>
          <a:lstStyle/>
          <a:p>
            <a:r>
              <a:rPr lang="en-GB" sz="2400" dirty="0"/>
              <a:t>http://</a:t>
            </a:r>
            <a:r>
              <a:rPr lang="en-GB" sz="2400" dirty="0" smtClean="0"/>
              <a:t>sixminutes.dlugan.com</a:t>
            </a:r>
            <a:endParaRPr lang="en-GB" sz="2400" dirty="0"/>
          </a:p>
        </p:txBody>
      </p:sp>
      <p:sp>
        <p:nvSpPr>
          <p:cNvPr id="8" name="CaixaDeTexto 7"/>
          <p:cNvSpPr txBox="1"/>
          <p:nvPr/>
        </p:nvSpPr>
        <p:spPr>
          <a:xfrm>
            <a:off x="2057400" y="3523258"/>
            <a:ext cx="4013200" cy="3108543"/>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pt-PT" sz="2800" dirty="0" smtClean="0"/>
              <a:t>Citações</a:t>
            </a:r>
          </a:p>
          <a:p>
            <a:pPr marL="285750" indent="-285750">
              <a:buFont typeface="Arial" panose="020B0604020202020204" pitchFamily="34" charset="0"/>
              <a:buChar char="•"/>
            </a:pPr>
            <a:r>
              <a:rPr lang="pt-PT" sz="2800" dirty="0" smtClean="0"/>
              <a:t>Questões retóricas</a:t>
            </a:r>
          </a:p>
          <a:p>
            <a:pPr marL="285750" indent="-285750">
              <a:buFont typeface="Arial" panose="020B0604020202020204" pitchFamily="34" charset="0"/>
              <a:buChar char="•"/>
            </a:pPr>
            <a:r>
              <a:rPr lang="pt-PT" sz="2800" dirty="0" smtClean="0"/>
              <a:t>Trios</a:t>
            </a:r>
          </a:p>
          <a:p>
            <a:pPr marL="285750" indent="-285750">
              <a:buFont typeface="Arial" panose="020B0604020202020204" pitchFamily="34" charset="0"/>
              <a:buChar char="•"/>
            </a:pPr>
            <a:r>
              <a:rPr lang="pt-PT" sz="2800" dirty="0" smtClean="0"/>
              <a:t>Anáfora</a:t>
            </a:r>
          </a:p>
          <a:p>
            <a:pPr marL="285750" indent="-285750">
              <a:buFont typeface="Arial" panose="020B0604020202020204" pitchFamily="34" charset="0"/>
              <a:buChar char="•"/>
            </a:pPr>
            <a:r>
              <a:rPr lang="pt-PT" sz="2800" dirty="0" err="1" smtClean="0"/>
              <a:t>Epistrofia</a:t>
            </a:r>
            <a:endParaRPr lang="pt-PT" sz="2800" dirty="0" smtClean="0"/>
          </a:p>
          <a:p>
            <a:pPr marL="285750" indent="-285750">
              <a:buFont typeface="Arial" panose="020B0604020202020204" pitchFamily="34" charset="0"/>
              <a:buChar char="•"/>
            </a:pPr>
            <a:r>
              <a:rPr lang="pt-PT" sz="2800" dirty="0" smtClean="0"/>
              <a:t>Quiasma</a:t>
            </a:r>
          </a:p>
          <a:p>
            <a:pPr marL="285750" indent="-285750">
              <a:buFont typeface="Arial" panose="020B0604020202020204" pitchFamily="34" charset="0"/>
              <a:buChar char="•"/>
            </a:pPr>
            <a:r>
              <a:rPr lang="pt-PT" sz="2800" dirty="0" smtClean="0"/>
              <a:t>Estruturas paralelas</a:t>
            </a:r>
          </a:p>
        </p:txBody>
      </p:sp>
      <p:sp>
        <p:nvSpPr>
          <p:cNvPr id="3" name="Marcador de Posição do Número do Diapositivo 2"/>
          <p:cNvSpPr>
            <a:spLocks noGrp="1"/>
          </p:cNvSpPr>
          <p:nvPr>
            <p:ph type="sldNum" sz="quarter" idx="12"/>
          </p:nvPr>
        </p:nvSpPr>
        <p:spPr/>
        <p:txBody>
          <a:bodyPr/>
          <a:lstStyle/>
          <a:p>
            <a:fld id="{EBD4ABFD-154A-4C65-AEA2-A4AAD04878C6}" type="slidenum">
              <a:rPr lang="en-GB" smtClean="0"/>
              <a:t>4</a:t>
            </a:fld>
            <a:endParaRPr lang="en-GB"/>
          </a:p>
        </p:txBody>
      </p:sp>
    </p:spTree>
    <p:extLst>
      <p:ext uri="{BB962C8B-B14F-4D97-AF65-F5344CB8AC3E}">
        <p14:creationId xmlns:p14="http://schemas.microsoft.com/office/powerpoint/2010/main" val="158274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3826"/>
            <a:ext cx="10515600" cy="603006"/>
          </a:xfrm>
          <a:solidFill>
            <a:srgbClr val="DE0000"/>
          </a:solidFill>
        </p:spPr>
        <p:txBody>
          <a:bodyPr>
            <a:normAutofit/>
          </a:bodyPr>
          <a:lstStyle/>
          <a:p>
            <a:pPr algn="ctr"/>
            <a:r>
              <a:rPr lang="pt-PT" sz="3600" dirty="0" smtClean="0"/>
              <a:t>Linguagem avaliativa</a:t>
            </a:r>
            <a:endParaRPr lang="en-GB" sz="3600" dirty="0"/>
          </a:p>
        </p:txBody>
      </p:sp>
      <p:sp>
        <p:nvSpPr>
          <p:cNvPr id="10" name="CaixaDeTexto 9"/>
          <p:cNvSpPr txBox="1"/>
          <p:nvPr/>
        </p:nvSpPr>
        <p:spPr>
          <a:xfrm>
            <a:off x="838200" y="1813124"/>
            <a:ext cx="1869831" cy="3046988"/>
          </a:xfrm>
          <a:prstGeom prst="rect">
            <a:avLst/>
          </a:prstGeom>
          <a:solidFill>
            <a:schemeClr val="accent4">
              <a:lumMod val="20000"/>
              <a:lumOff val="80000"/>
            </a:schemeClr>
          </a:solidFill>
        </p:spPr>
        <p:txBody>
          <a:bodyPr wrap="square" rtlCol="0">
            <a:spAutoFit/>
          </a:bodyPr>
          <a:lstStyle/>
          <a:p>
            <a:endParaRPr lang="pt-PT" sz="2400" b="1" dirty="0" smtClean="0"/>
          </a:p>
          <a:p>
            <a:r>
              <a:rPr lang="pt-PT" sz="2400" b="1" dirty="0" smtClean="0"/>
              <a:t>Registo </a:t>
            </a:r>
          </a:p>
          <a:p>
            <a:r>
              <a:rPr lang="pt-PT" sz="2400" b="1" dirty="0" smtClean="0"/>
              <a:t>de eventos</a:t>
            </a:r>
          </a:p>
          <a:p>
            <a:endParaRPr lang="en-GB" sz="2000" dirty="0" smtClean="0"/>
          </a:p>
          <a:p>
            <a:endParaRPr lang="en-GB" sz="2000" dirty="0"/>
          </a:p>
          <a:p>
            <a:endParaRPr lang="en-GB" sz="2000" dirty="0" smtClean="0"/>
          </a:p>
          <a:p>
            <a:endParaRPr lang="en-GB" sz="2000" dirty="0"/>
          </a:p>
          <a:p>
            <a:endParaRPr lang="en-GB" sz="2000" dirty="0" smtClean="0"/>
          </a:p>
          <a:p>
            <a:endParaRPr lang="en-GB" sz="2000" dirty="0"/>
          </a:p>
        </p:txBody>
      </p:sp>
      <p:sp>
        <p:nvSpPr>
          <p:cNvPr id="11" name="CaixaDeTexto 10"/>
          <p:cNvSpPr txBox="1"/>
          <p:nvPr/>
        </p:nvSpPr>
        <p:spPr>
          <a:xfrm>
            <a:off x="2907323" y="1813124"/>
            <a:ext cx="8446477" cy="3170099"/>
          </a:xfrm>
          <a:prstGeom prst="rect">
            <a:avLst/>
          </a:prstGeom>
          <a:noFill/>
        </p:spPr>
        <p:txBody>
          <a:bodyPr wrap="square" rtlCol="0">
            <a:spAutoFit/>
          </a:bodyPr>
          <a:lstStyle/>
          <a:p>
            <a:pPr marL="0" lvl="1">
              <a:lnSpc>
                <a:spcPct val="100000"/>
              </a:lnSpc>
              <a:spcBef>
                <a:spcPts val="0"/>
              </a:spcBef>
            </a:pPr>
            <a:r>
              <a:rPr lang="en-US" sz="2000" dirty="0"/>
              <a:t>And 17 years later I did go to college. But I </a:t>
            </a:r>
            <a:r>
              <a:rPr lang="en-US" sz="2000" b="1" dirty="0">
                <a:solidFill>
                  <a:srgbClr val="FF0000"/>
                </a:solidFill>
              </a:rPr>
              <a:t>naively</a:t>
            </a:r>
            <a:r>
              <a:rPr lang="en-US" sz="2000" dirty="0"/>
              <a:t> chose a college that was almost as expensive as Stanford, and all of my working-class parents’ savings were being spent on my college tuition. After six months, I </a:t>
            </a:r>
            <a:r>
              <a:rPr lang="en-US" sz="2000" b="1" dirty="0">
                <a:solidFill>
                  <a:srgbClr val="FF0000"/>
                </a:solidFill>
              </a:rPr>
              <a:t>couldn’t see </a:t>
            </a:r>
            <a:r>
              <a:rPr lang="en-US" sz="2000" dirty="0"/>
              <a:t>the value in it. I </a:t>
            </a:r>
            <a:r>
              <a:rPr lang="en-US" sz="2000" b="1" dirty="0">
                <a:solidFill>
                  <a:srgbClr val="FF0000"/>
                </a:solidFill>
              </a:rPr>
              <a:t>had no idea </a:t>
            </a:r>
            <a:r>
              <a:rPr lang="en-US" sz="2000" dirty="0"/>
              <a:t>what I wanted to do with my life and </a:t>
            </a:r>
            <a:r>
              <a:rPr lang="en-US" sz="2000" b="1" dirty="0">
                <a:solidFill>
                  <a:srgbClr val="FF0000"/>
                </a:solidFill>
              </a:rPr>
              <a:t>no idea </a:t>
            </a:r>
            <a:r>
              <a:rPr lang="en-US" sz="2000" dirty="0"/>
              <a:t>how college was going to help me figure it out. And here I was spending all of the money my parents had saved their entire life. So I decided to drop out and trust that it would all work out OK. It was pretty scary at the time, but looking back it was one of the best decisions I ever made. The minute I dropped out I could stop taking the required classes that didn’t interest me, and begin dropping in on the ones that looked interesting.</a:t>
            </a:r>
            <a:endParaRPr lang="en-GB" sz="2000" dirty="0"/>
          </a:p>
        </p:txBody>
      </p:sp>
      <p:sp>
        <p:nvSpPr>
          <p:cNvPr id="14" name="CaixaDeTexto 13"/>
          <p:cNvSpPr txBox="1"/>
          <p:nvPr/>
        </p:nvSpPr>
        <p:spPr>
          <a:xfrm>
            <a:off x="381000" y="1218334"/>
            <a:ext cx="1816100" cy="461665"/>
          </a:xfrm>
          <a:prstGeom prst="rect">
            <a:avLst/>
          </a:prstGeom>
          <a:solidFill>
            <a:schemeClr val="accent6">
              <a:lumMod val="40000"/>
              <a:lumOff val="60000"/>
            </a:schemeClr>
          </a:solidFill>
        </p:spPr>
        <p:txBody>
          <a:bodyPr wrap="square" rtlCol="0">
            <a:spAutoFit/>
          </a:bodyPr>
          <a:lstStyle/>
          <a:p>
            <a:r>
              <a:rPr lang="pt-PT" sz="2400" dirty="0" smtClean="0"/>
              <a:t>História 1</a:t>
            </a:r>
            <a:endParaRPr lang="en-GB" sz="2400" dirty="0"/>
          </a:p>
        </p:txBody>
      </p:sp>
      <p:sp>
        <p:nvSpPr>
          <p:cNvPr id="16" name="CaixaDeTexto 15"/>
          <p:cNvSpPr txBox="1"/>
          <p:nvPr/>
        </p:nvSpPr>
        <p:spPr>
          <a:xfrm>
            <a:off x="2907323" y="1218334"/>
            <a:ext cx="8446477" cy="400110"/>
          </a:xfrm>
          <a:prstGeom prst="rect">
            <a:avLst/>
          </a:prstGeom>
          <a:noFill/>
        </p:spPr>
        <p:txBody>
          <a:bodyPr wrap="square" rtlCol="0">
            <a:spAutoFit/>
          </a:bodyPr>
          <a:lstStyle/>
          <a:p>
            <a:r>
              <a:rPr lang="pt-PT" sz="2000" dirty="0" err="1" smtClean="0"/>
              <a:t>My</a:t>
            </a:r>
            <a:r>
              <a:rPr lang="pt-PT" sz="2000" dirty="0" smtClean="0"/>
              <a:t> </a:t>
            </a:r>
            <a:r>
              <a:rPr lang="pt-PT" sz="2000" dirty="0" err="1" smtClean="0"/>
              <a:t>first</a:t>
            </a:r>
            <a:r>
              <a:rPr lang="pt-PT" sz="2000" dirty="0" smtClean="0"/>
              <a:t> </a:t>
            </a:r>
            <a:r>
              <a:rPr lang="pt-PT" sz="2000" dirty="0" err="1" smtClean="0"/>
              <a:t>story</a:t>
            </a:r>
            <a:r>
              <a:rPr lang="pt-PT" sz="2000" dirty="0" smtClean="0"/>
              <a:t> </a:t>
            </a:r>
            <a:r>
              <a:rPr lang="pt-PT" sz="2000" dirty="0" err="1" smtClean="0"/>
              <a:t>is</a:t>
            </a:r>
            <a:r>
              <a:rPr lang="pt-PT" sz="2000" dirty="0" smtClean="0"/>
              <a:t> </a:t>
            </a:r>
            <a:r>
              <a:rPr lang="pt-PT" sz="2000" dirty="0" err="1" smtClean="0"/>
              <a:t>about</a:t>
            </a:r>
            <a:r>
              <a:rPr lang="pt-PT" sz="2000" dirty="0" smtClean="0"/>
              <a:t> </a:t>
            </a:r>
            <a:r>
              <a:rPr lang="pt-PT" sz="2000" dirty="0" err="1" smtClean="0"/>
              <a:t>connecting</a:t>
            </a:r>
            <a:r>
              <a:rPr lang="pt-PT" sz="2000" dirty="0" smtClean="0"/>
              <a:t> </a:t>
            </a:r>
            <a:r>
              <a:rPr lang="pt-PT" sz="2000" dirty="0" err="1" smtClean="0"/>
              <a:t>the</a:t>
            </a:r>
            <a:r>
              <a:rPr lang="pt-PT" sz="2000" dirty="0" smtClean="0"/>
              <a:t> </a:t>
            </a:r>
            <a:r>
              <a:rPr lang="pt-PT" sz="2000" dirty="0" err="1" smtClean="0"/>
              <a:t>dots</a:t>
            </a:r>
            <a:r>
              <a:rPr lang="pt-PT" sz="2000" dirty="0" smtClean="0"/>
              <a:t>.</a:t>
            </a:r>
            <a:r>
              <a:rPr lang="pt-PT" dirty="0" smtClean="0"/>
              <a:t> </a:t>
            </a:r>
            <a:endParaRPr lang="en-GB" dirty="0"/>
          </a:p>
        </p:txBody>
      </p:sp>
      <p:sp>
        <p:nvSpPr>
          <p:cNvPr id="18" name="Content Placeholder 17"/>
          <p:cNvSpPr>
            <a:spLocks noGrp="1"/>
          </p:cNvSpPr>
          <p:nvPr>
            <p:ph idx="1"/>
          </p:nvPr>
        </p:nvSpPr>
        <p:spPr>
          <a:xfrm>
            <a:off x="937846" y="5251939"/>
            <a:ext cx="9413631" cy="1225061"/>
          </a:xfrm>
          <a:ln w="57150">
            <a:solidFill>
              <a:srgbClr val="00B050"/>
            </a:solidFill>
          </a:ln>
        </p:spPr>
        <p:txBody>
          <a:bodyPr>
            <a:noAutofit/>
          </a:bodyPr>
          <a:lstStyle/>
          <a:p>
            <a:pPr marL="0" indent="0">
              <a:buNone/>
            </a:pPr>
            <a:r>
              <a:rPr lang="pt-PT" b="1" dirty="0" smtClean="0">
                <a:solidFill>
                  <a:srgbClr val="FF0000"/>
                </a:solidFill>
              </a:rPr>
              <a:t>Juízes de valor o jovem Steve Jobs</a:t>
            </a:r>
          </a:p>
          <a:p>
            <a:pPr marL="0" indent="0">
              <a:buNone/>
            </a:pPr>
            <a:r>
              <a:rPr lang="pt-PT" b="1" dirty="0">
                <a:solidFill>
                  <a:srgbClr val="FF0000"/>
                </a:solidFill>
              </a:rPr>
              <a:t>	</a:t>
            </a:r>
            <a:r>
              <a:rPr lang="pt-PT" b="1" dirty="0" smtClean="0">
                <a:solidFill>
                  <a:srgbClr val="FF0000"/>
                </a:solidFill>
              </a:rPr>
              <a:t>				ingénuo, incapaz	</a:t>
            </a:r>
            <a:endParaRPr lang="pt-PT" b="1" dirty="0">
              <a:solidFill>
                <a:srgbClr val="FF0000"/>
              </a:solidFill>
            </a:endParaRPr>
          </a:p>
        </p:txBody>
      </p:sp>
      <p:sp>
        <p:nvSpPr>
          <p:cNvPr id="3" name="Marcador de Posição do Número do Diapositivo 2"/>
          <p:cNvSpPr>
            <a:spLocks noGrp="1"/>
          </p:cNvSpPr>
          <p:nvPr>
            <p:ph type="sldNum" sz="quarter" idx="12"/>
          </p:nvPr>
        </p:nvSpPr>
        <p:spPr/>
        <p:txBody>
          <a:bodyPr/>
          <a:lstStyle/>
          <a:p>
            <a:fld id="{EBD4ABFD-154A-4C65-AEA2-A4AAD04878C6}" type="slidenum">
              <a:rPr lang="en-GB" smtClean="0"/>
              <a:t>40</a:t>
            </a:fld>
            <a:endParaRPr lang="en-GB"/>
          </a:p>
        </p:txBody>
      </p:sp>
    </p:spTree>
    <p:extLst>
      <p:ext uri="{BB962C8B-B14F-4D97-AF65-F5344CB8AC3E}">
        <p14:creationId xmlns:p14="http://schemas.microsoft.com/office/powerpoint/2010/main" val="31227978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3826"/>
            <a:ext cx="10515600" cy="603006"/>
          </a:xfrm>
          <a:solidFill>
            <a:srgbClr val="DE0000"/>
          </a:solidFill>
        </p:spPr>
        <p:txBody>
          <a:bodyPr>
            <a:normAutofit/>
          </a:bodyPr>
          <a:lstStyle/>
          <a:p>
            <a:pPr algn="ctr"/>
            <a:r>
              <a:rPr lang="pt-PT" sz="3600" dirty="0" smtClean="0"/>
              <a:t>Linguagem avaliativa</a:t>
            </a:r>
            <a:endParaRPr lang="en-GB" sz="3600" dirty="0"/>
          </a:p>
        </p:txBody>
      </p:sp>
      <p:sp>
        <p:nvSpPr>
          <p:cNvPr id="10" name="CaixaDeTexto 9"/>
          <p:cNvSpPr txBox="1"/>
          <p:nvPr/>
        </p:nvSpPr>
        <p:spPr>
          <a:xfrm>
            <a:off x="838200" y="1813124"/>
            <a:ext cx="1869831" cy="3046988"/>
          </a:xfrm>
          <a:prstGeom prst="rect">
            <a:avLst/>
          </a:prstGeom>
          <a:solidFill>
            <a:schemeClr val="accent4">
              <a:lumMod val="20000"/>
              <a:lumOff val="80000"/>
            </a:schemeClr>
          </a:solidFill>
        </p:spPr>
        <p:txBody>
          <a:bodyPr wrap="square" rtlCol="0">
            <a:spAutoFit/>
          </a:bodyPr>
          <a:lstStyle/>
          <a:p>
            <a:endParaRPr lang="pt-PT" sz="2400" b="1" dirty="0" smtClean="0"/>
          </a:p>
          <a:p>
            <a:r>
              <a:rPr lang="pt-PT" sz="2400" b="1" dirty="0" smtClean="0"/>
              <a:t>Registo </a:t>
            </a:r>
          </a:p>
          <a:p>
            <a:r>
              <a:rPr lang="pt-PT" sz="2400" b="1" dirty="0" smtClean="0"/>
              <a:t>de eventos</a:t>
            </a:r>
          </a:p>
          <a:p>
            <a:endParaRPr lang="en-GB" sz="2000" dirty="0" smtClean="0"/>
          </a:p>
          <a:p>
            <a:endParaRPr lang="en-GB" sz="2000" dirty="0"/>
          </a:p>
          <a:p>
            <a:endParaRPr lang="en-GB" sz="2000" dirty="0" smtClean="0"/>
          </a:p>
          <a:p>
            <a:endParaRPr lang="en-GB" sz="2000" dirty="0"/>
          </a:p>
          <a:p>
            <a:endParaRPr lang="en-GB" sz="2000" dirty="0" smtClean="0"/>
          </a:p>
          <a:p>
            <a:endParaRPr lang="en-GB" sz="2000" dirty="0"/>
          </a:p>
        </p:txBody>
      </p:sp>
      <p:sp>
        <p:nvSpPr>
          <p:cNvPr id="11" name="CaixaDeTexto 10"/>
          <p:cNvSpPr txBox="1"/>
          <p:nvPr/>
        </p:nvSpPr>
        <p:spPr>
          <a:xfrm>
            <a:off x="2907323" y="1813124"/>
            <a:ext cx="8446477" cy="3170099"/>
          </a:xfrm>
          <a:prstGeom prst="rect">
            <a:avLst/>
          </a:prstGeom>
          <a:noFill/>
        </p:spPr>
        <p:txBody>
          <a:bodyPr wrap="square" rtlCol="0">
            <a:spAutoFit/>
          </a:bodyPr>
          <a:lstStyle/>
          <a:p>
            <a:pPr marL="0" lvl="1">
              <a:lnSpc>
                <a:spcPct val="100000"/>
              </a:lnSpc>
              <a:spcBef>
                <a:spcPts val="0"/>
              </a:spcBef>
            </a:pPr>
            <a:r>
              <a:rPr lang="en-US" sz="2000" dirty="0"/>
              <a:t>And 17 years later I did go to college. But I naively chose a college that was almost as expensive as Stanford, and all of my working-class parents’ savings were being spent on my college tuition. After six months, I couldn’t see the value in it. I had no idea what I wanted to do with my life and no idea how college was going to help me figure it out. And here I was spending all of the money my parents had saved their entire life. So I decided to drop out and trust that it would all work out OK. </a:t>
            </a:r>
            <a:r>
              <a:rPr lang="en-US" sz="2000" b="1" dirty="0">
                <a:solidFill>
                  <a:srgbClr val="00B050"/>
                </a:solidFill>
              </a:rPr>
              <a:t>It was pretty scary </a:t>
            </a:r>
            <a:r>
              <a:rPr lang="en-US" sz="2000" dirty="0"/>
              <a:t>at the time, but looking back it was </a:t>
            </a:r>
            <a:r>
              <a:rPr lang="en-US" sz="2000" b="1" dirty="0">
                <a:solidFill>
                  <a:srgbClr val="00B050"/>
                </a:solidFill>
              </a:rPr>
              <a:t>one of the best decisions I ever made</a:t>
            </a:r>
            <a:r>
              <a:rPr lang="en-US" sz="2000" dirty="0">
                <a:solidFill>
                  <a:srgbClr val="00B050"/>
                </a:solidFill>
              </a:rPr>
              <a:t>. </a:t>
            </a:r>
            <a:r>
              <a:rPr lang="en-US" sz="2000" dirty="0"/>
              <a:t>The minute I dropped out I could stop taking </a:t>
            </a:r>
            <a:r>
              <a:rPr lang="en-US" sz="2000" b="1" dirty="0">
                <a:solidFill>
                  <a:srgbClr val="00B050"/>
                </a:solidFill>
              </a:rPr>
              <a:t>the required classes that didn’t interest me</a:t>
            </a:r>
            <a:r>
              <a:rPr lang="en-US" sz="2000" dirty="0"/>
              <a:t>, and begin dropping in on the </a:t>
            </a:r>
            <a:r>
              <a:rPr lang="en-US" sz="2000" b="1" dirty="0">
                <a:solidFill>
                  <a:srgbClr val="00B050"/>
                </a:solidFill>
              </a:rPr>
              <a:t>ones that looked interesting</a:t>
            </a:r>
            <a:r>
              <a:rPr lang="en-US" sz="2000" dirty="0"/>
              <a:t>.</a:t>
            </a:r>
            <a:endParaRPr lang="en-GB" sz="2000" dirty="0"/>
          </a:p>
        </p:txBody>
      </p:sp>
      <p:sp>
        <p:nvSpPr>
          <p:cNvPr id="14" name="CaixaDeTexto 13"/>
          <p:cNvSpPr txBox="1"/>
          <p:nvPr/>
        </p:nvSpPr>
        <p:spPr>
          <a:xfrm>
            <a:off x="381000" y="1218334"/>
            <a:ext cx="1816100" cy="461665"/>
          </a:xfrm>
          <a:prstGeom prst="rect">
            <a:avLst/>
          </a:prstGeom>
          <a:solidFill>
            <a:schemeClr val="accent6">
              <a:lumMod val="40000"/>
              <a:lumOff val="60000"/>
            </a:schemeClr>
          </a:solidFill>
        </p:spPr>
        <p:txBody>
          <a:bodyPr wrap="square" rtlCol="0">
            <a:spAutoFit/>
          </a:bodyPr>
          <a:lstStyle/>
          <a:p>
            <a:r>
              <a:rPr lang="pt-PT" sz="2400" dirty="0" smtClean="0"/>
              <a:t>História 1</a:t>
            </a:r>
            <a:endParaRPr lang="en-GB" sz="2400" dirty="0"/>
          </a:p>
        </p:txBody>
      </p:sp>
      <p:sp>
        <p:nvSpPr>
          <p:cNvPr id="16" name="CaixaDeTexto 15"/>
          <p:cNvSpPr txBox="1"/>
          <p:nvPr/>
        </p:nvSpPr>
        <p:spPr>
          <a:xfrm>
            <a:off x="2907323" y="1218334"/>
            <a:ext cx="8446477" cy="400110"/>
          </a:xfrm>
          <a:prstGeom prst="rect">
            <a:avLst/>
          </a:prstGeom>
          <a:noFill/>
        </p:spPr>
        <p:txBody>
          <a:bodyPr wrap="square" rtlCol="0">
            <a:spAutoFit/>
          </a:bodyPr>
          <a:lstStyle/>
          <a:p>
            <a:r>
              <a:rPr lang="pt-PT" sz="2000" dirty="0" err="1" smtClean="0"/>
              <a:t>My</a:t>
            </a:r>
            <a:r>
              <a:rPr lang="pt-PT" sz="2000" dirty="0" smtClean="0"/>
              <a:t> </a:t>
            </a:r>
            <a:r>
              <a:rPr lang="pt-PT" sz="2000" dirty="0" err="1" smtClean="0"/>
              <a:t>first</a:t>
            </a:r>
            <a:r>
              <a:rPr lang="pt-PT" sz="2000" dirty="0" smtClean="0"/>
              <a:t> </a:t>
            </a:r>
            <a:r>
              <a:rPr lang="pt-PT" sz="2000" dirty="0" err="1" smtClean="0"/>
              <a:t>story</a:t>
            </a:r>
            <a:r>
              <a:rPr lang="pt-PT" sz="2000" dirty="0" smtClean="0"/>
              <a:t> </a:t>
            </a:r>
            <a:r>
              <a:rPr lang="pt-PT" sz="2000" dirty="0" err="1" smtClean="0"/>
              <a:t>is</a:t>
            </a:r>
            <a:r>
              <a:rPr lang="pt-PT" sz="2000" dirty="0" smtClean="0"/>
              <a:t> </a:t>
            </a:r>
            <a:r>
              <a:rPr lang="pt-PT" sz="2000" dirty="0" err="1" smtClean="0"/>
              <a:t>about</a:t>
            </a:r>
            <a:r>
              <a:rPr lang="pt-PT" sz="2000" dirty="0" smtClean="0"/>
              <a:t> </a:t>
            </a:r>
            <a:r>
              <a:rPr lang="pt-PT" sz="2000" dirty="0" err="1" smtClean="0"/>
              <a:t>connecting</a:t>
            </a:r>
            <a:r>
              <a:rPr lang="pt-PT" sz="2000" dirty="0" smtClean="0"/>
              <a:t> </a:t>
            </a:r>
            <a:r>
              <a:rPr lang="pt-PT" sz="2000" dirty="0" err="1" smtClean="0"/>
              <a:t>the</a:t>
            </a:r>
            <a:r>
              <a:rPr lang="pt-PT" sz="2000" dirty="0" smtClean="0"/>
              <a:t> </a:t>
            </a:r>
            <a:r>
              <a:rPr lang="pt-PT" sz="2000" dirty="0" err="1" smtClean="0"/>
              <a:t>dots</a:t>
            </a:r>
            <a:r>
              <a:rPr lang="pt-PT" sz="2000" dirty="0" smtClean="0"/>
              <a:t>.</a:t>
            </a:r>
            <a:r>
              <a:rPr lang="pt-PT" dirty="0" smtClean="0"/>
              <a:t> </a:t>
            </a:r>
            <a:endParaRPr lang="en-GB" dirty="0"/>
          </a:p>
        </p:txBody>
      </p:sp>
      <p:sp>
        <p:nvSpPr>
          <p:cNvPr id="18" name="Content Placeholder 17"/>
          <p:cNvSpPr>
            <a:spLocks noGrp="1"/>
          </p:cNvSpPr>
          <p:nvPr>
            <p:ph idx="1"/>
          </p:nvPr>
        </p:nvSpPr>
        <p:spPr>
          <a:xfrm>
            <a:off x="1570891" y="5243573"/>
            <a:ext cx="9648094" cy="1112777"/>
          </a:xfrm>
          <a:ln w="57150">
            <a:solidFill>
              <a:srgbClr val="00B050"/>
            </a:solidFill>
          </a:ln>
        </p:spPr>
        <p:txBody>
          <a:bodyPr>
            <a:normAutofit fontScale="92500"/>
          </a:bodyPr>
          <a:lstStyle/>
          <a:p>
            <a:pPr marL="0" indent="0">
              <a:spcBef>
                <a:spcPts val="0"/>
              </a:spcBef>
              <a:buNone/>
            </a:pPr>
            <a:r>
              <a:rPr lang="pt-PT" sz="2400" b="1" dirty="0">
                <a:solidFill>
                  <a:srgbClr val="FF0000"/>
                </a:solidFill>
              </a:rPr>
              <a:t>	</a:t>
            </a:r>
            <a:r>
              <a:rPr lang="pt-PT" sz="2400" b="1" dirty="0" smtClean="0">
                <a:solidFill>
                  <a:srgbClr val="00B050"/>
                </a:solidFill>
              </a:rPr>
              <a:t>Avaliações de situações 	ou de coisas</a:t>
            </a:r>
          </a:p>
          <a:p>
            <a:pPr marL="0" indent="0">
              <a:spcBef>
                <a:spcPts val="0"/>
              </a:spcBef>
              <a:buNone/>
            </a:pPr>
            <a:r>
              <a:rPr lang="pt-PT" sz="2400" b="1" dirty="0" smtClean="0">
                <a:solidFill>
                  <a:srgbClr val="00B050"/>
                </a:solidFill>
              </a:rPr>
              <a:t>Desistir = assustador			disciplinas obrigatórias = sem interesse</a:t>
            </a:r>
          </a:p>
          <a:p>
            <a:pPr marL="0" indent="0">
              <a:spcBef>
                <a:spcPts val="0"/>
              </a:spcBef>
              <a:buNone/>
            </a:pPr>
            <a:r>
              <a:rPr lang="pt-PT" sz="2400" b="1" dirty="0" smtClean="0">
                <a:solidFill>
                  <a:srgbClr val="00B050"/>
                </a:solidFill>
              </a:rPr>
              <a:t>decisão de desistir = melhor decisão	outras disciplinas = interessantes</a:t>
            </a:r>
          </a:p>
        </p:txBody>
      </p:sp>
      <p:sp>
        <p:nvSpPr>
          <p:cNvPr id="3" name="Marcador de Posição do Número do Diapositivo 2"/>
          <p:cNvSpPr>
            <a:spLocks noGrp="1"/>
          </p:cNvSpPr>
          <p:nvPr>
            <p:ph type="sldNum" sz="quarter" idx="12"/>
          </p:nvPr>
        </p:nvSpPr>
        <p:spPr/>
        <p:txBody>
          <a:bodyPr/>
          <a:lstStyle/>
          <a:p>
            <a:fld id="{EBD4ABFD-154A-4C65-AEA2-A4AAD04878C6}" type="slidenum">
              <a:rPr lang="en-GB" smtClean="0"/>
              <a:t>41</a:t>
            </a:fld>
            <a:endParaRPr lang="en-GB"/>
          </a:p>
        </p:txBody>
      </p:sp>
    </p:spTree>
    <p:extLst>
      <p:ext uri="{BB962C8B-B14F-4D97-AF65-F5344CB8AC3E}">
        <p14:creationId xmlns:p14="http://schemas.microsoft.com/office/powerpoint/2010/main" val="13680366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3826"/>
            <a:ext cx="10515600" cy="603006"/>
          </a:xfrm>
          <a:solidFill>
            <a:srgbClr val="DE0000"/>
          </a:solidFill>
        </p:spPr>
        <p:txBody>
          <a:bodyPr>
            <a:normAutofit/>
          </a:bodyPr>
          <a:lstStyle/>
          <a:p>
            <a:pPr algn="ctr"/>
            <a:r>
              <a:rPr lang="pt-PT" sz="3600" dirty="0" smtClean="0"/>
              <a:t>Linguagem avaliativa</a:t>
            </a:r>
            <a:endParaRPr lang="en-GB" sz="3600" dirty="0"/>
          </a:p>
        </p:txBody>
      </p:sp>
      <p:sp>
        <p:nvSpPr>
          <p:cNvPr id="10" name="CaixaDeTexto 9"/>
          <p:cNvSpPr txBox="1"/>
          <p:nvPr/>
        </p:nvSpPr>
        <p:spPr>
          <a:xfrm>
            <a:off x="838200" y="1813124"/>
            <a:ext cx="1869831" cy="3046988"/>
          </a:xfrm>
          <a:prstGeom prst="rect">
            <a:avLst/>
          </a:prstGeom>
          <a:solidFill>
            <a:schemeClr val="accent4">
              <a:lumMod val="20000"/>
              <a:lumOff val="80000"/>
            </a:schemeClr>
          </a:solidFill>
        </p:spPr>
        <p:txBody>
          <a:bodyPr wrap="square" rtlCol="0">
            <a:spAutoFit/>
          </a:bodyPr>
          <a:lstStyle/>
          <a:p>
            <a:endParaRPr lang="pt-PT" sz="2400" b="1" dirty="0" smtClean="0"/>
          </a:p>
          <a:p>
            <a:r>
              <a:rPr lang="pt-PT" sz="2400" b="1" dirty="0" smtClean="0"/>
              <a:t>Registo </a:t>
            </a:r>
          </a:p>
          <a:p>
            <a:r>
              <a:rPr lang="pt-PT" sz="2400" b="1" dirty="0" smtClean="0"/>
              <a:t>de eventos</a:t>
            </a:r>
          </a:p>
          <a:p>
            <a:endParaRPr lang="en-GB" sz="2000" dirty="0" smtClean="0"/>
          </a:p>
          <a:p>
            <a:endParaRPr lang="en-GB" sz="2000" dirty="0"/>
          </a:p>
          <a:p>
            <a:endParaRPr lang="en-GB" sz="2000" dirty="0" smtClean="0"/>
          </a:p>
          <a:p>
            <a:endParaRPr lang="en-GB" sz="2000" dirty="0"/>
          </a:p>
          <a:p>
            <a:endParaRPr lang="en-GB" sz="2000" dirty="0" smtClean="0"/>
          </a:p>
          <a:p>
            <a:endParaRPr lang="en-GB" sz="2000" dirty="0"/>
          </a:p>
        </p:txBody>
      </p:sp>
      <p:sp>
        <p:nvSpPr>
          <p:cNvPr id="11" name="CaixaDeTexto 10"/>
          <p:cNvSpPr txBox="1"/>
          <p:nvPr/>
        </p:nvSpPr>
        <p:spPr>
          <a:xfrm>
            <a:off x="2907323" y="1813124"/>
            <a:ext cx="8446477" cy="3170099"/>
          </a:xfrm>
          <a:prstGeom prst="rect">
            <a:avLst/>
          </a:prstGeom>
          <a:noFill/>
        </p:spPr>
        <p:txBody>
          <a:bodyPr wrap="square" rtlCol="0">
            <a:spAutoFit/>
          </a:bodyPr>
          <a:lstStyle/>
          <a:p>
            <a:pPr marL="0" lvl="1">
              <a:lnSpc>
                <a:spcPct val="100000"/>
              </a:lnSpc>
              <a:spcBef>
                <a:spcPts val="0"/>
              </a:spcBef>
            </a:pPr>
            <a:r>
              <a:rPr lang="en-US" sz="2000" dirty="0"/>
              <a:t>And 17 years later I did go to college. But I </a:t>
            </a:r>
            <a:r>
              <a:rPr lang="en-US" sz="2000" b="1" dirty="0">
                <a:solidFill>
                  <a:srgbClr val="FF0000"/>
                </a:solidFill>
              </a:rPr>
              <a:t>naively</a:t>
            </a:r>
            <a:r>
              <a:rPr lang="en-US" sz="2000" dirty="0"/>
              <a:t> chose a college that was almost as expensive as Stanford, and all of my working-class parents’ savings were being spent on my college tuition. After six months, I </a:t>
            </a:r>
            <a:r>
              <a:rPr lang="en-US" sz="2000" b="1" dirty="0">
                <a:solidFill>
                  <a:srgbClr val="FF0000"/>
                </a:solidFill>
              </a:rPr>
              <a:t>couldn’t see </a:t>
            </a:r>
            <a:r>
              <a:rPr lang="en-US" sz="2000" dirty="0"/>
              <a:t>the value in it. I </a:t>
            </a:r>
            <a:r>
              <a:rPr lang="en-US" sz="2000" b="1" dirty="0">
                <a:solidFill>
                  <a:srgbClr val="FF0000"/>
                </a:solidFill>
              </a:rPr>
              <a:t>had no idea </a:t>
            </a:r>
            <a:r>
              <a:rPr lang="en-US" sz="2000" dirty="0"/>
              <a:t>what I wanted to do with my life and </a:t>
            </a:r>
            <a:r>
              <a:rPr lang="en-US" sz="2000" b="1" dirty="0">
                <a:solidFill>
                  <a:srgbClr val="FF0000"/>
                </a:solidFill>
              </a:rPr>
              <a:t>no idea </a:t>
            </a:r>
            <a:r>
              <a:rPr lang="en-US" sz="2000" dirty="0"/>
              <a:t>how college was going to help me figure it out. And here I was spending all of the money my parents had saved their entire life. So I decided to drop out and trust that it would all work out OK. </a:t>
            </a:r>
            <a:r>
              <a:rPr lang="en-US" sz="2000" b="1" dirty="0">
                <a:solidFill>
                  <a:srgbClr val="FF0000"/>
                </a:solidFill>
              </a:rPr>
              <a:t>It was pretty scary</a:t>
            </a:r>
            <a:r>
              <a:rPr lang="en-US" sz="2000" b="1" dirty="0">
                <a:solidFill>
                  <a:srgbClr val="00B050"/>
                </a:solidFill>
              </a:rPr>
              <a:t> </a:t>
            </a:r>
            <a:r>
              <a:rPr lang="en-US" sz="2000" dirty="0"/>
              <a:t>at the time, but looking back it was </a:t>
            </a:r>
            <a:r>
              <a:rPr lang="en-US" sz="2000" b="1" dirty="0">
                <a:solidFill>
                  <a:srgbClr val="00B050"/>
                </a:solidFill>
              </a:rPr>
              <a:t>one of the best decisions I ever made</a:t>
            </a:r>
            <a:r>
              <a:rPr lang="en-US" sz="2000" dirty="0">
                <a:solidFill>
                  <a:srgbClr val="00B050"/>
                </a:solidFill>
              </a:rPr>
              <a:t>. </a:t>
            </a:r>
            <a:r>
              <a:rPr lang="en-US" sz="2000" dirty="0"/>
              <a:t>The minute I dropped out I could </a:t>
            </a:r>
            <a:r>
              <a:rPr lang="en-US" sz="2000" b="1" dirty="0">
                <a:solidFill>
                  <a:srgbClr val="00B050"/>
                </a:solidFill>
              </a:rPr>
              <a:t>stop taking the required classes that didn’t interest me</a:t>
            </a:r>
            <a:r>
              <a:rPr lang="en-US" sz="2000" dirty="0"/>
              <a:t>, and begin dropping in on the </a:t>
            </a:r>
            <a:r>
              <a:rPr lang="en-US" sz="2000" b="1" dirty="0">
                <a:solidFill>
                  <a:srgbClr val="00B050"/>
                </a:solidFill>
              </a:rPr>
              <a:t>ones that looked interesting</a:t>
            </a:r>
            <a:r>
              <a:rPr lang="en-US" sz="2000" dirty="0"/>
              <a:t>.</a:t>
            </a:r>
            <a:endParaRPr lang="en-GB" sz="2000" dirty="0"/>
          </a:p>
        </p:txBody>
      </p:sp>
      <p:sp>
        <p:nvSpPr>
          <p:cNvPr id="14" name="CaixaDeTexto 13"/>
          <p:cNvSpPr txBox="1"/>
          <p:nvPr/>
        </p:nvSpPr>
        <p:spPr>
          <a:xfrm>
            <a:off x="381000" y="1218334"/>
            <a:ext cx="1816100" cy="461665"/>
          </a:xfrm>
          <a:prstGeom prst="rect">
            <a:avLst/>
          </a:prstGeom>
          <a:solidFill>
            <a:schemeClr val="accent6">
              <a:lumMod val="40000"/>
              <a:lumOff val="60000"/>
            </a:schemeClr>
          </a:solidFill>
        </p:spPr>
        <p:txBody>
          <a:bodyPr wrap="square" rtlCol="0">
            <a:spAutoFit/>
          </a:bodyPr>
          <a:lstStyle/>
          <a:p>
            <a:r>
              <a:rPr lang="pt-PT" sz="2400" dirty="0" smtClean="0"/>
              <a:t>História 1</a:t>
            </a:r>
            <a:endParaRPr lang="en-GB" sz="2400" dirty="0"/>
          </a:p>
        </p:txBody>
      </p:sp>
      <p:sp>
        <p:nvSpPr>
          <p:cNvPr id="16" name="CaixaDeTexto 15"/>
          <p:cNvSpPr txBox="1"/>
          <p:nvPr/>
        </p:nvSpPr>
        <p:spPr>
          <a:xfrm>
            <a:off x="2907323" y="1218334"/>
            <a:ext cx="8446477" cy="400110"/>
          </a:xfrm>
          <a:prstGeom prst="rect">
            <a:avLst/>
          </a:prstGeom>
          <a:noFill/>
        </p:spPr>
        <p:txBody>
          <a:bodyPr wrap="square" rtlCol="0">
            <a:spAutoFit/>
          </a:bodyPr>
          <a:lstStyle/>
          <a:p>
            <a:r>
              <a:rPr lang="pt-PT" sz="2000" dirty="0" err="1" smtClean="0"/>
              <a:t>My</a:t>
            </a:r>
            <a:r>
              <a:rPr lang="pt-PT" sz="2000" dirty="0" smtClean="0"/>
              <a:t> </a:t>
            </a:r>
            <a:r>
              <a:rPr lang="pt-PT" sz="2000" dirty="0" err="1" smtClean="0"/>
              <a:t>first</a:t>
            </a:r>
            <a:r>
              <a:rPr lang="pt-PT" sz="2000" dirty="0" smtClean="0"/>
              <a:t> </a:t>
            </a:r>
            <a:r>
              <a:rPr lang="pt-PT" sz="2000" dirty="0" err="1" smtClean="0"/>
              <a:t>story</a:t>
            </a:r>
            <a:r>
              <a:rPr lang="pt-PT" sz="2000" dirty="0" smtClean="0"/>
              <a:t> </a:t>
            </a:r>
            <a:r>
              <a:rPr lang="pt-PT" sz="2000" dirty="0" err="1" smtClean="0"/>
              <a:t>is</a:t>
            </a:r>
            <a:r>
              <a:rPr lang="pt-PT" sz="2000" dirty="0" smtClean="0"/>
              <a:t> </a:t>
            </a:r>
            <a:r>
              <a:rPr lang="pt-PT" sz="2000" dirty="0" err="1" smtClean="0"/>
              <a:t>about</a:t>
            </a:r>
            <a:r>
              <a:rPr lang="pt-PT" sz="2000" dirty="0" smtClean="0"/>
              <a:t> </a:t>
            </a:r>
            <a:r>
              <a:rPr lang="pt-PT" sz="2000" dirty="0" err="1" smtClean="0"/>
              <a:t>connecting</a:t>
            </a:r>
            <a:r>
              <a:rPr lang="pt-PT" sz="2000" dirty="0" smtClean="0"/>
              <a:t> </a:t>
            </a:r>
            <a:r>
              <a:rPr lang="pt-PT" sz="2000" dirty="0" err="1" smtClean="0"/>
              <a:t>the</a:t>
            </a:r>
            <a:r>
              <a:rPr lang="pt-PT" sz="2000" dirty="0" smtClean="0"/>
              <a:t> </a:t>
            </a:r>
            <a:r>
              <a:rPr lang="pt-PT" sz="2000" dirty="0" err="1" smtClean="0"/>
              <a:t>dots</a:t>
            </a:r>
            <a:r>
              <a:rPr lang="pt-PT" sz="2000" dirty="0" smtClean="0"/>
              <a:t>.</a:t>
            </a:r>
            <a:r>
              <a:rPr lang="pt-PT" dirty="0" smtClean="0"/>
              <a:t> </a:t>
            </a:r>
            <a:endParaRPr lang="en-GB" dirty="0"/>
          </a:p>
        </p:txBody>
      </p:sp>
      <p:sp>
        <p:nvSpPr>
          <p:cNvPr id="18" name="Content Placeholder 17"/>
          <p:cNvSpPr>
            <a:spLocks noGrp="1"/>
          </p:cNvSpPr>
          <p:nvPr>
            <p:ph idx="1"/>
          </p:nvPr>
        </p:nvSpPr>
        <p:spPr>
          <a:xfrm>
            <a:off x="2708031" y="5113398"/>
            <a:ext cx="2696309" cy="1112777"/>
          </a:xfrm>
          <a:ln w="57150">
            <a:solidFill>
              <a:srgbClr val="00B050"/>
            </a:solidFill>
          </a:ln>
        </p:spPr>
        <p:txBody>
          <a:bodyPr>
            <a:normAutofit/>
          </a:bodyPr>
          <a:lstStyle/>
          <a:p>
            <a:pPr marL="0" indent="0">
              <a:spcBef>
                <a:spcPts val="0"/>
              </a:spcBef>
              <a:buNone/>
            </a:pPr>
            <a:endParaRPr lang="pt-PT" sz="2400" b="1" dirty="0" smtClean="0">
              <a:solidFill>
                <a:srgbClr val="00B050"/>
              </a:solidFill>
            </a:endParaRPr>
          </a:p>
          <a:p>
            <a:pPr marL="0" indent="0">
              <a:spcBef>
                <a:spcPts val="0"/>
              </a:spcBef>
              <a:buNone/>
            </a:pPr>
            <a:r>
              <a:rPr lang="pt-PT" sz="2400" b="1" dirty="0" smtClean="0">
                <a:solidFill>
                  <a:srgbClr val="FF0000"/>
                </a:solidFill>
              </a:rPr>
              <a:t> Valores negativos</a:t>
            </a:r>
            <a:endParaRPr lang="pt-PT" sz="2400" b="1" dirty="0" smtClean="0">
              <a:solidFill>
                <a:srgbClr val="00B050"/>
              </a:solidFill>
            </a:endParaRPr>
          </a:p>
        </p:txBody>
      </p:sp>
      <p:sp>
        <p:nvSpPr>
          <p:cNvPr id="3" name="Marcador de Posição do Número do Diapositivo 2"/>
          <p:cNvSpPr>
            <a:spLocks noGrp="1"/>
          </p:cNvSpPr>
          <p:nvPr>
            <p:ph type="sldNum" sz="quarter" idx="12"/>
          </p:nvPr>
        </p:nvSpPr>
        <p:spPr/>
        <p:txBody>
          <a:bodyPr/>
          <a:lstStyle/>
          <a:p>
            <a:fld id="{EBD4ABFD-154A-4C65-AEA2-A4AAD04878C6}" type="slidenum">
              <a:rPr lang="en-GB" smtClean="0"/>
              <a:t>42</a:t>
            </a:fld>
            <a:endParaRPr lang="en-GB"/>
          </a:p>
        </p:txBody>
      </p:sp>
      <p:sp>
        <p:nvSpPr>
          <p:cNvPr id="9" name="Content Placeholder 17"/>
          <p:cNvSpPr txBox="1">
            <a:spLocks/>
          </p:cNvSpPr>
          <p:nvPr/>
        </p:nvSpPr>
        <p:spPr>
          <a:xfrm>
            <a:off x="7666891" y="5097642"/>
            <a:ext cx="2823309" cy="1112777"/>
          </a:xfrm>
          <a:prstGeom prst="rect">
            <a:avLst/>
          </a:prstGeom>
          <a:ln w="57150">
            <a:solidFill>
              <a:srgbClr val="00B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pt-PT" sz="2400" b="1" dirty="0" smtClean="0">
              <a:solidFill>
                <a:srgbClr val="00B050"/>
              </a:solidFill>
            </a:endParaRPr>
          </a:p>
          <a:p>
            <a:pPr marL="0" indent="0">
              <a:spcBef>
                <a:spcPts val="0"/>
              </a:spcBef>
              <a:buFont typeface="Arial" panose="020B0604020202020204" pitchFamily="34" charset="0"/>
              <a:buNone/>
            </a:pPr>
            <a:r>
              <a:rPr lang="pt-PT" sz="2400" b="1" dirty="0" smtClean="0">
                <a:solidFill>
                  <a:srgbClr val="00B050"/>
                </a:solidFill>
              </a:rPr>
              <a:t>  Valores positivos</a:t>
            </a:r>
          </a:p>
        </p:txBody>
      </p:sp>
      <p:sp>
        <p:nvSpPr>
          <p:cNvPr id="4" name="Seta para a direita 3"/>
          <p:cNvSpPr/>
          <p:nvPr/>
        </p:nvSpPr>
        <p:spPr>
          <a:xfrm>
            <a:off x="6005634" y="5437629"/>
            <a:ext cx="977900" cy="46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06179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3826"/>
            <a:ext cx="10515600" cy="638174"/>
          </a:xfrm>
          <a:solidFill>
            <a:srgbClr val="DE0000"/>
          </a:solidFill>
        </p:spPr>
        <p:txBody>
          <a:bodyPr>
            <a:normAutofit/>
          </a:bodyPr>
          <a:lstStyle/>
          <a:p>
            <a:pPr algn="ctr"/>
            <a:r>
              <a:rPr lang="pt-PT" sz="3600" dirty="0" smtClean="0"/>
              <a:t>Lição: propósito e linguagem</a:t>
            </a:r>
            <a:endParaRPr lang="en-GB" sz="3600" dirty="0"/>
          </a:p>
        </p:txBody>
      </p:sp>
      <p:sp>
        <p:nvSpPr>
          <p:cNvPr id="4" name="CaixaDeTexto 3"/>
          <p:cNvSpPr txBox="1"/>
          <p:nvPr/>
        </p:nvSpPr>
        <p:spPr>
          <a:xfrm>
            <a:off x="2717800" y="2532207"/>
            <a:ext cx="8648700" cy="1477328"/>
          </a:xfrm>
          <a:prstGeom prst="rect">
            <a:avLst/>
          </a:prstGeom>
          <a:noFill/>
        </p:spPr>
        <p:txBody>
          <a:bodyPr wrap="square" rtlCol="0">
            <a:spAutoFit/>
          </a:bodyPr>
          <a:lstStyle/>
          <a:p>
            <a:r>
              <a:rPr lang="en-GB" dirty="0" smtClean="0"/>
              <a:t>Again</a:t>
            </a:r>
            <a:r>
              <a:rPr lang="en-GB" dirty="0"/>
              <a:t>, </a:t>
            </a:r>
            <a:r>
              <a:rPr lang="en-GB" sz="2400" b="1" dirty="0">
                <a:solidFill>
                  <a:srgbClr val="FF0000"/>
                </a:solidFill>
              </a:rPr>
              <a:t>you</a:t>
            </a:r>
            <a:r>
              <a:rPr lang="en-GB" dirty="0">
                <a:solidFill>
                  <a:srgbClr val="FF0000"/>
                </a:solidFill>
              </a:rPr>
              <a:t> </a:t>
            </a:r>
            <a:r>
              <a:rPr lang="en-GB" dirty="0"/>
              <a:t>can’t connect the dots looking forward; </a:t>
            </a:r>
            <a:r>
              <a:rPr lang="en-GB" sz="2400" b="1" dirty="0">
                <a:solidFill>
                  <a:srgbClr val="FF0000"/>
                </a:solidFill>
              </a:rPr>
              <a:t>you</a:t>
            </a:r>
            <a:r>
              <a:rPr lang="en-GB" dirty="0">
                <a:solidFill>
                  <a:srgbClr val="FF0000"/>
                </a:solidFill>
              </a:rPr>
              <a:t> </a:t>
            </a:r>
            <a:r>
              <a:rPr lang="en-GB" dirty="0" smtClean="0"/>
              <a:t>can </a:t>
            </a:r>
            <a:r>
              <a:rPr lang="en-GB" dirty="0"/>
              <a:t>only connect them looking backward. So </a:t>
            </a:r>
            <a:r>
              <a:rPr lang="en-GB" sz="2400" b="1" dirty="0">
                <a:solidFill>
                  <a:srgbClr val="FF0000"/>
                </a:solidFill>
              </a:rPr>
              <a:t>you</a:t>
            </a:r>
            <a:r>
              <a:rPr lang="en-GB" dirty="0"/>
              <a:t> have to trust that the dots will somehow connect in </a:t>
            </a:r>
            <a:r>
              <a:rPr lang="en-GB" sz="2400" b="1" dirty="0">
                <a:solidFill>
                  <a:srgbClr val="FF0000"/>
                </a:solidFill>
              </a:rPr>
              <a:t>your</a:t>
            </a:r>
            <a:r>
              <a:rPr lang="en-GB" dirty="0"/>
              <a:t> future. </a:t>
            </a:r>
            <a:r>
              <a:rPr lang="en-GB" sz="2400" b="1" dirty="0">
                <a:solidFill>
                  <a:srgbClr val="FF0000"/>
                </a:solidFill>
              </a:rPr>
              <a:t>You</a:t>
            </a:r>
            <a:r>
              <a:rPr lang="en-GB" dirty="0">
                <a:solidFill>
                  <a:srgbClr val="FF0000"/>
                </a:solidFill>
              </a:rPr>
              <a:t> </a:t>
            </a:r>
            <a:r>
              <a:rPr lang="en-GB" dirty="0"/>
              <a:t>have to trust in something — </a:t>
            </a:r>
            <a:r>
              <a:rPr lang="en-GB" sz="2400" b="1" dirty="0">
                <a:solidFill>
                  <a:srgbClr val="FF0000"/>
                </a:solidFill>
              </a:rPr>
              <a:t>your</a:t>
            </a:r>
            <a:r>
              <a:rPr lang="en-GB" dirty="0"/>
              <a:t> gut, destiny, life, karma, whatever. </a:t>
            </a:r>
          </a:p>
          <a:p>
            <a:endParaRPr lang="en-GB" dirty="0"/>
          </a:p>
        </p:txBody>
      </p:sp>
      <p:sp>
        <p:nvSpPr>
          <p:cNvPr id="7" name="CaixaDeTexto 6"/>
          <p:cNvSpPr txBox="1"/>
          <p:nvPr/>
        </p:nvSpPr>
        <p:spPr>
          <a:xfrm>
            <a:off x="381000" y="1471178"/>
            <a:ext cx="1816099" cy="461665"/>
          </a:xfrm>
          <a:prstGeom prst="rect">
            <a:avLst/>
          </a:prstGeom>
          <a:solidFill>
            <a:schemeClr val="accent6">
              <a:lumMod val="40000"/>
              <a:lumOff val="60000"/>
            </a:schemeClr>
          </a:solidFill>
        </p:spPr>
        <p:txBody>
          <a:bodyPr wrap="square" rtlCol="0">
            <a:spAutoFit/>
          </a:bodyPr>
          <a:lstStyle/>
          <a:p>
            <a:r>
              <a:rPr lang="pt-PT" sz="2400" b="1" dirty="0" smtClean="0"/>
              <a:t>Lição </a:t>
            </a:r>
            <a:endParaRPr lang="en-GB" sz="2000" dirty="0"/>
          </a:p>
        </p:txBody>
      </p:sp>
      <p:sp>
        <p:nvSpPr>
          <p:cNvPr id="8" name="CaixaDeTexto 7"/>
          <p:cNvSpPr txBox="1"/>
          <p:nvPr/>
        </p:nvSpPr>
        <p:spPr>
          <a:xfrm>
            <a:off x="2717800" y="4473975"/>
            <a:ext cx="8636000" cy="1077218"/>
          </a:xfrm>
          <a:prstGeom prst="rect">
            <a:avLst/>
          </a:prstGeom>
          <a:noFill/>
          <a:ln w="57150">
            <a:solidFill>
              <a:srgbClr val="00B050"/>
            </a:solidFill>
          </a:ln>
        </p:spPr>
        <p:txBody>
          <a:bodyPr wrap="square" rtlCol="0">
            <a:spAutoFit/>
          </a:bodyPr>
          <a:lstStyle/>
          <a:p>
            <a:r>
              <a:rPr lang="en-GB" sz="3200" dirty="0" err="1" smtClean="0"/>
              <a:t>Emprega</a:t>
            </a:r>
            <a:r>
              <a:rPr lang="en-GB" sz="3200" dirty="0" smtClean="0"/>
              <a:t> 2ª </a:t>
            </a:r>
            <a:r>
              <a:rPr lang="en-GB" sz="3200" dirty="0" err="1" smtClean="0"/>
              <a:t>pessoa</a:t>
            </a:r>
            <a:r>
              <a:rPr lang="en-GB" sz="3200" dirty="0" smtClean="0"/>
              <a:t> para </a:t>
            </a:r>
            <a:r>
              <a:rPr lang="en-GB" sz="3200" dirty="0" err="1" smtClean="0"/>
              <a:t>falar</a:t>
            </a:r>
            <a:r>
              <a:rPr lang="en-GB" sz="3200" dirty="0" smtClean="0"/>
              <a:t> </a:t>
            </a:r>
            <a:r>
              <a:rPr lang="en-GB" sz="3200" dirty="0" err="1" smtClean="0"/>
              <a:t>directamente</a:t>
            </a:r>
            <a:r>
              <a:rPr lang="en-GB" sz="3200" dirty="0" smtClean="0"/>
              <a:t> </a:t>
            </a:r>
            <a:r>
              <a:rPr lang="en-GB" sz="3200" dirty="0" err="1" smtClean="0"/>
              <a:t>aos</a:t>
            </a:r>
            <a:r>
              <a:rPr lang="en-GB" sz="3200" dirty="0" smtClean="0"/>
              <a:t> </a:t>
            </a:r>
            <a:r>
              <a:rPr lang="en-GB" sz="3200" dirty="0" err="1" smtClean="0"/>
              <a:t>finalistas</a:t>
            </a:r>
            <a:endParaRPr lang="en-GB" sz="3200" dirty="0"/>
          </a:p>
        </p:txBody>
      </p:sp>
      <p:sp>
        <p:nvSpPr>
          <p:cNvPr id="14" name="CaixaDeTexto 13"/>
          <p:cNvSpPr txBox="1"/>
          <p:nvPr/>
        </p:nvSpPr>
        <p:spPr>
          <a:xfrm>
            <a:off x="381000" y="2620119"/>
            <a:ext cx="1816100" cy="461665"/>
          </a:xfrm>
          <a:prstGeom prst="rect">
            <a:avLst/>
          </a:prstGeom>
          <a:solidFill>
            <a:schemeClr val="accent6">
              <a:lumMod val="40000"/>
              <a:lumOff val="60000"/>
            </a:schemeClr>
          </a:solidFill>
        </p:spPr>
        <p:txBody>
          <a:bodyPr wrap="square" rtlCol="0">
            <a:spAutoFit/>
          </a:bodyPr>
          <a:lstStyle/>
          <a:p>
            <a:r>
              <a:rPr lang="pt-PT" sz="2400" dirty="0" smtClean="0"/>
              <a:t>Lição 1</a:t>
            </a:r>
            <a:endParaRPr lang="en-GB" sz="2400" dirty="0"/>
          </a:p>
        </p:txBody>
      </p:sp>
      <p:sp>
        <p:nvSpPr>
          <p:cNvPr id="16" name="CaixaDeTexto 15"/>
          <p:cNvSpPr txBox="1"/>
          <p:nvPr/>
        </p:nvSpPr>
        <p:spPr>
          <a:xfrm>
            <a:off x="2442306" y="1471178"/>
            <a:ext cx="8636000" cy="461665"/>
          </a:xfrm>
          <a:prstGeom prst="rect">
            <a:avLst/>
          </a:prstGeom>
          <a:noFill/>
        </p:spPr>
        <p:txBody>
          <a:bodyPr wrap="square" rtlCol="0">
            <a:spAutoFit/>
          </a:bodyPr>
          <a:lstStyle/>
          <a:p>
            <a:r>
              <a:rPr lang="pt-PT" sz="2400" dirty="0" smtClean="0"/>
              <a:t>Dar conselhos</a:t>
            </a:r>
            <a:endParaRPr lang="en-GB" dirty="0"/>
          </a:p>
        </p:txBody>
      </p:sp>
      <p:sp>
        <p:nvSpPr>
          <p:cNvPr id="3" name="Marcador de Posição do Número do Diapositivo 2"/>
          <p:cNvSpPr>
            <a:spLocks noGrp="1"/>
          </p:cNvSpPr>
          <p:nvPr>
            <p:ph type="sldNum" sz="quarter" idx="12"/>
          </p:nvPr>
        </p:nvSpPr>
        <p:spPr/>
        <p:txBody>
          <a:bodyPr/>
          <a:lstStyle/>
          <a:p>
            <a:fld id="{EBD4ABFD-154A-4C65-AEA2-A4AAD04878C6}" type="slidenum">
              <a:rPr lang="en-GB" smtClean="0"/>
              <a:t>43</a:t>
            </a:fld>
            <a:endParaRPr lang="en-GB"/>
          </a:p>
        </p:txBody>
      </p:sp>
    </p:spTree>
    <p:extLst>
      <p:ext uri="{BB962C8B-B14F-4D97-AF65-F5344CB8AC3E}">
        <p14:creationId xmlns:p14="http://schemas.microsoft.com/office/powerpoint/2010/main" val="40685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3826"/>
            <a:ext cx="10515600" cy="603006"/>
          </a:xfrm>
          <a:solidFill>
            <a:srgbClr val="DE0000"/>
          </a:solidFill>
        </p:spPr>
        <p:txBody>
          <a:bodyPr>
            <a:normAutofit/>
          </a:bodyPr>
          <a:lstStyle/>
          <a:p>
            <a:pPr algn="ctr"/>
            <a:r>
              <a:rPr lang="pt-PT" sz="3600" dirty="0" smtClean="0"/>
              <a:t>Linguagem avaliativa</a:t>
            </a:r>
            <a:endParaRPr lang="en-GB" sz="3600" dirty="0"/>
          </a:p>
        </p:txBody>
      </p:sp>
      <p:sp>
        <p:nvSpPr>
          <p:cNvPr id="10" name="CaixaDeTexto 9"/>
          <p:cNvSpPr txBox="1"/>
          <p:nvPr/>
        </p:nvSpPr>
        <p:spPr>
          <a:xfrm>
            <a:off x="838200" y="1813124"/>
            <a:ext cx="1869831" cy="1815882"/>
          </a:xfrm>
          <a:prstGeom prst="rect">
            <a:avLst/>
          </a:prstGeom>
          <a:solidFill>
            <a:schemeClr val="accent4">
              <a:lumMod val="20000"/>
              <a:lumOff val="80000"/>
            </a:schemeClr>
          </a:solidFill>
        </p:spPr>
        <p:txBody>
          <a:bodyPr wrap="square" rtlCol="0">
            <a:spAutoFit/>
          </a:bodyPr>
          <a:lstStyle/>
          <a:p>
            <a:endParaRPr lang="pt-PT" sz="2400" b="1" dirty="0" smtClean="0"/>
          </a:p>
          <a:p>
            <a:r>
              <a:rPr lang="pt-PT" sz="2400" b="1" dirty="0" smtClean="0"/>
              <a:t>Registo </a:t>
            </a:r>
          </a:p>
          <a:p>
            <a:r>
              <a:rPr lang="pt-PT" sz="2400" b="1" dirty="0" smtClean="0"/>
              <a:t>de eventos</a:t>
            </a:r>
            <a:endParaRPr lang="en-GB" sz="2000" dirty="0"/>
          </a:p>
          <a:p>
            <a:endParaRPr lang="en-GB" sz="2000" dirty="0" smtClean="0"/>
          </a:p>
          <a:p>
            <a:endParaRPr lang="en-GB" sz="2000" dirty="0"/>
          </a:p>
        </p:txBody>
      </p:sp>
      <p:sp>
        <p:nvSpPr>
          <p:cNvPr id="11" name="CaixaDeTexto 10"/>
          <p:cNvSpPr txBox="1"/>
          <p:nvPr/>
        </p:nvSpPr>
        <p:spPr>
          <a:xfrm>
            <a:off x="2907323" y="1813124"/>
            <a:ext cx="8446477" cy="3600986"/>
          </a:xfrm>
          <a:prstGeom prst="rect">
            <a:avLst/>
          </a:prstGeom>
          <a:noFill/>
        </p:spPr>
        <p:txBody>
          <a:bodyPr wrap="square" rtlCol="0">
            <a:spAutoFit/>
          </a:bodyPr>
          <a:lstStyle/>
          <a:p>
            <a:r>
              <a:rPr lang="en-US" dirty="0"/>
              <a:t>I really </a:t>
            </a:r>
            <a:r>
              <a:rPr lang="en-US" sz="2400" b="1" dirty="0">
                <a:solidFill>
                  <a:srgbClr val="FF0000"/>
                </a:solidFill>
              </a:rPr>
              <a:t>didn’t know what to do </a:t>
            </a:r>
            <a:r>
              <a:rPr lang="en-US" dirty="0"/>
              <a:t>for a few months. I felt that I </a:t>
            </a:r>
            <a:r>
              <a:rPr lang="en-US" sz="2400" b="1" dirty="0">
                <a:solidFill>
                  <a:srgbClr val="FF0000"/>
                </a:solidFill>
              </a:rPr>
              <a:t>had let the previous generation of entrepreneurs down</a:t>
            </a:r>
            <a:r>
              <a:rPr lang="en-US" b="1" dirty="0">
                <a:solidFill>
                  <a:srgbClr val="FF0000"/>
                </a:solidFill>
              </a:rPr>
              <a:t> </a:t>
            </a:r>
            <a:r>
              <a:rPr lang="en-US" dirty="0"/>
              <a:t>— that I </a:t>
            </a:r>
            <a:r>
              <a:rPr lang="en-US" sz="2400" b="1" dirty="0">
                <a:solidFill>
                  <a:srgbClr val="FF0000"/>
                </a:solidFill>
              </a:rPr>
              <a:t>had dropped the baton</a:t>
            </a:r>
            <a:r>
              <a:rPr lang="en-US" b="1" dirty="0">
                <a:solidFill>
                  <a:srgbClr val="FF0000"/>
                </a:solidFill>
              </a:rPr>
              <a:t> </a:t>
            </a:r>
            <a:r>
              <a:rPr lang="en-US" dirty="0"/>
              <a:t>as it was being passed to me. I met with David Packard and Bob Noyce and tried to apologize for </a:t>
            </a:r>
            <a:r>
              <a:rPr lang="en-US" sz="2400" b="1" dirty="0">
                <a:solidFill>
                  <a:srgbClr val="FF0000"/>
                </a:solidFill>
              </a:rPr>
              <a:t>screwing up</a:t>
            </a:r>
            <a:r>
              <a:rPr lang="en-US" b="1" dirty="0">
                <a:solidFill>
                  <a:srgbClr val="FF0000"/>
                </a:solidFill>
              </a:rPr>
              <a:t> </a:t>
            </a:r>
            <a:r>
              <a:rPr lang="en-US" dirty="0"/>
              <a:t>so badly. I was </a:t>
            </a:r>
            <a:r>
              <a:rPr lang="en-US" sz="2400" b="1" dirty="0">
                <a:solidFill>
                  <a:srgbClr val="FF0000"/>
                </a:solidFill>
              </a:rPr>
              <a:t>a very public failure</a:t>
            </a:r>
            <a:r>
              <a:rPr lang="en-US" dirty="0"/>
              <a:t>, and I even thought about running away from the valley. But something slowly began to dawn on me — I still loved what I did. The turn of events at Apple had not changed that one bit. I had been rejected, but I was still in love. And so I decided to start over.</a:t>
            </a:r>
          </a:p>
          <a:p>
            <a:r>
              <a:rPr lang="en-US" dirty="0"/>
              <a:t>I </a:t>
            </a:r>
            <a:r>
              <a:rPr lang="en-US" sz="2400" b="1" dirty="0">
                <a:solidFill>
                  <a:srgbClr val="FF0000"/>
                </a:solidFill>
              </a:rPr>
              <a:t>didn’t see it</a:t>
            </a:r>
            <a:r>
              <a:rPr lang="en-US" dirty="0"/>
              <a:t> </a:t>
            </a:r>
            <a:r>
              <a:rPr lang="en-US" sz="2400" b="1" dirty="0"/>
              <a:t>then</a:t>
            </a:r>
            <a:r>
              <a:rPr lang="en-US" dirty="0"/>
              <a:t>, but it turned out that getting fired from Apple was the best thing that could have ever happened to me. The heaviness of being successful was replaced by the lightness of being a beginner again, less sure about everything. It freed me to enter one of the most creative periods of my life.</a:t>
            </a:r>
          </a:p>
        </p:txBody>
      </p:sp>
      <p:sp>
        <p:nvSpPr>
          <p:cNvPr id="14" name="CaixaDeTexto 13"/>
          <p:cNvSpPr txBox="1"/>
          <p:nvPr/>
        </p:nvSpPr>
        <p:spPr>
          <a:xfrm>
            <a:off x="381000" y="1218334"/>
            <a:ext cx="1816100" cy="461665"/>
          </a:xfrm>
          <a:prstGeom prst="rect">
            <a:avLst/>
          </a:prstGeom>
          <a:solidFill>
            <a:schemeClr val="accent6">
              <a:lumMod val="40000"/>
              <a:lumOff val="60000"/>
            </a:schemeClr>
          </a:solidFill>
        </p:spPr>
        <p:txBody>
          <a:bodyPr wrap="square" rtlCol="0">
            <a:spAutoFit/>
          </a:bodyPr>
          <a:lstStyle/>
          <a:p>
            <a:r>
              <a:rPr lang="pt-PT" sz="2400" dirty="0" smtClean="0"/>
              <a:t>História 2</a:t>
            </a:r>
            <a:endParaRPr lang="en-GB" sz="2400" dirty="0"/>
          </a:p>
        </p:txBody>
      </p:sp>
      <p:sp>
        <p:nvSpPr>
          <p:cNvPr id="16" name="CaixaDeTexto 15"/>
          <p:cNvSpPr txBox="1"/>
          <p:nvPr/>
        </p:nvSpPr>
        <p:spPr>
          <a:xfrm>
            <a:off x="2907323" y="1218334"/>
            <a:ext cx="8446477" cy="400110"/>
          </a:xfrm>
          <a:prstGeom prst="rect">
            <a:avLst/>
          </a:prstGeom>
          <a:noFill/>
        </p:spPr>
        <p:txBody>
          <a:bodyPr wrap="square" rtlCol="0">
            <a:spAutoFit/>
          </a:bodyPr>
          <a:lstStyle/>
          <a:p>
            <a:r>
              <a:rPr lang="pt-PT" sz="2000" dirty="0" err="1" smtClean="0"/>
              <a:t>My</a:t>
            </a:r>
            <a:r>
              <a:rPr lang="pt-PT" sz="2000" dirty="0" smtClean="0"/>
              <a:t> </a:t>
            </a:r>
            <a:r>
              <a:rPr lang="pt-PT" sz="2000" dirty="0" err="1" smtClean="0"/>
              <a:t>second</a:t>
            </a:r>
            <a:r>
              <a:rPr lang="pt-PT" sz="2000" dirty="0" smtClean="0"/>
              <a:t> </a:t>
            </a:r>
            <a:r>
              <a:rPr lang="pt-PT" sz="2000" dirty="0" err="1" smtClean="0"/>
              <a:t>story</a:t>
            </a:r>
            <a:r>
              <a:rPr lang="pt-PT" sz="2000" dirty="0" smtClean="0"/>
              <a:t> </a:t>
            </a:r>
            <a:r>
              <a:rPr lang="pt-PT" sz="2000" dirty="0" err="1" smtClean="0"/>
              <a:t>is</a:t>
            </a:r>
            <a:r>
              <a:rPr lang="pt-PT" sz="2000" dirty="0" smtClean="0"/>
              <a:t> </a:t>
            </a:r>
            <a:r>
              <a:rPr lang="pt-PT" sz="2000" dirty="0" err="1" smtClean="0"/>
              <a:t>about</a:t>
            </a:r>
            <a:r>
              <a:rPr lang="pt-PT" sz="2000" dirty="0" smtClean="0"/>
              <a:t> </a:t>
            </a:r>
            <a:r>
              <a:rPr lang="pt-PT" sz="2000" dirty="0" err="1" smtClean="0"/>
              <a:t>love</a:t>
            </a:r>
            <a:r>
              <a:rPr lang="pt-PT" sz="2000" dirty="0" smtClean="0"/>
              <a:t> </a:t>
            </a:r>
            <a:r>
              <a:rPr lang="pt-PT" sz="2000" dirty="0" err="1" smtClean="0"/>
              <a:t>and</a:t>
            </a:r>
            <a:r>
              <a:rPr lang="pt-PT" sz="2000" dirty="0" smtClean="0"/>
              <a:t> </a:t>
            </a:r>
            <a:r>
              <a:rPr lang="pt-PT" sz="2000" dirty="0" err="1" smtClean="0"/>
              <a:t>loss</a:t>
            </a:r>
            <a:r>
              <a:rPr lang="pt-PT" sz="2000" dirty="0" smtClean="0"/>
              <a:t>.</a:t>
            </a:r>
            <a:r>
              <a:rPr lang="pt-PT" dirty="0" smtClean="0"/>
              <a:t> </a:t>
            </a:r>
            <a:endParaRPr lang="en-GB" dirty="0"/>
          </a:p>
        </p:txBody>
      </p:sp>
      <p:sp>
        <p:nvSpPr>
          <p:cNvPr id="18" name="Content Placeholder 17"/>
          <p:cNvSpPr>
            <a:spLocks noGrp="1"/>
          </p:cNvSpPr>
          <p:nvPr>
            <p:ph idx="1"/>
          </p:nvPr>
        </p:nvSpPr>
        <p:spPr>
          <a:xfrm>
            <a:off x="2643554" y="5334001"/>
            <a:ext cx="6670431" cy="725731"/>
          </a:xfrm>
          <a:ln w="57150">
            <a:solidFill>
              <a:srgbClr val="00B050"/>
            </a:solidFill>
          </a:ln>
        </p:spPr>
        <p:txBody>
          <a:bodyPr>
            <a:noAutofit/>
          </a:bodyPr>
          <a:lstStyle/>
          <a:p>
            <a:pPr marL="0" indent="0">
              <a:buNone/>
            </a:pPr>
            <a:r>
              <a:rPr lang="pt-PT" sz="3200" b="1" dirty="0" smtClean="0">
                <a:solidFill>
                  <a:srgbClr val="FF0000"/>
                </a:solidFill>
              </a:rPr>
              <a:t>Juízes de valor: Steve Jobs = incapaz	</a:t>
            </a:r>
            <a:endParaRPr lang="pt-PT" sz="3200" b="1" dirty="0">
              <a:solidFill>
                <a:srgbClr val="FF0000"/>
              </a:solidFill>
            </a:endParaRPr>
          </a:p>
        </p:txBody>
      </p:sp>
      <p:sp>
        <p:nvSpPr>
          <p:cNvPr id="8" name="CaixaDeTexto 9"/>
          <p:cNvSpPr txBox="1"/>
          <p:nvPr/>
        </p:nvSpPr>
        <p:spPr>
          <a:xfrm>
            <a:off x="838200" y="3844450"/>
            <a:ext cx="1869831" cy="1138773"/>
          </a:xfrm>
          <a:prstGeom prst="rect">
            <a:avLst/>
          </a:prstGeom>
          <a:solidFill>
            <a:schemeClr val="accent4">
              <a:lumMod val="20000"/>
              <a:lumOff val="80000"/>
            </a:schemeClr>
          </a:solidFill>
        </p:spPr>
        <p:txBody>
          <a:bodyPr wrap="square" rtlCol="0">
            <a:spAutoFit/>
          </a:bodyPr>
          <a:lstStyle/>
          <a:p>
            <a:endParaRPr lang="pt-PT" sz="2400" b="1" dirty="0" smtClean="0"/>
          </a:p>
          <a:p>
            <a:r>
              <a:rPr lang="pt-PT" sz="2400" b="1" dirty="0" smtClean="0"/>
              <a:t>Comentário </a:t>
            </a:r>
          </a:p>
          <a:p>
            <a:endParaRPr lang="en-GB" sz="2000" dirty="0" smtClean="0"/>
          </a:p>
        </p:txBody>
      </p:sp>
      <p:sp>
        <p:nvSpPr>
          <p:cNvPr id="3" name="Marcador de Posição do Número do Diapositivo 2"/>
          <p:cNvSpPr>
            <a:spLocks noGrp="1"/>
          </p:cNvSpPr>
          <p:nvPr>
            <p:ph type="sldNum" sz="quarter" idx="12"/>
          </p:nvPr>
        </p:nvSpPr>
        <p:spPr/>
        <p:txBody>
          <a:bodyPr/>
          <a:lstStyle/>
          <a:p>
            <a:fld id="{EBD4ABFD-154A-4C65-AEA2-A4AAD04878C6}" type="slidenum">
              <a:rPr lang="en-GB" smtClean="0"/>
              <a:t>44</a:t>
            </a:fld>
            <a:endParaRPr lang="en-GB"/>
          </a:p>
        </p:txBody>
      </p:sp>
    </p:spTree>
    <p:extLst>
      <p:ext uri="{BB962C8B-B14F-4D97-AF65-F5344CB8AC3E}">
        <p14:creationId xmlns:p14="http://schemas.microsoft.com/office/powerpoint/2010/main" val="14476614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3826"/>
            <a:ext cx="10515600" cy="603006"/>
          </a:xfrm>
          <a:solidFill>
            <a:srgbClr val="DE0000"/>
          </a:solidFill>
        </p:spPr>
        <p:txBody>
          <a:bodyPr>
            <a:normAutofit/>
          </a:bodyPr>
          <a:lstStyle/>
          <a:p>
            <a:pPr algn="ctr"/>
            <a:r>
              <a:rPr lang="pt-PT" sz="3600" dirty="0" smtClean="0"/>
              <a:t>Linguagem avaliativa</a:t>
            </a:r>
            <a:endParaRPr lang="en-GB" sz="3600" dirty="0"/>
          </a:p>
        </p:txBody>
      </p:sp>
      <p:sp>
        <p:nvSpPr>
          <p:cNvPr id="10" name="CaixaDeTexto 9"/>
          <p:cNvSpPr txBox="1"/>
          <p:nvPr/>
        </p:nvSpPr>
        <p:spPr>
          <a:xfrm>
            <a:off x="838200" y="1813124"/>
            <a:ext cx="1869831" cy="2123658"/>
          </a:xfrm>
          <a:prstGeom prst="rect">
            <a:avLst/>
          </a:prstGeom>
          <a:solidFill>
            <a:schemeClr val="accent4">
              <a:lumMod val="20000"/>
              <a:lumOff val="80000"/>
            </a:schemeClr>
          </a:solidFill>
        </p:spPr>
        <p:txBody>
          <a:bodyPr wrap="square" rtlCol="0">
            <a:spAutoFit/>
          </a:bodyPr>
          <a:lstStyle/>
          <a:p>
            <a:endParaRPr lang="pt-PT" sz="2400" b="1" dirty="0" smtClean="0"/>
          </a:p>
          <a:p>
            <a:r>
              <a:rPr lang="pt-PT" sz="2400" b="1" dirty="0" smtClean="0"/>
              <a:t>Registo </a:t>
            </a:r>
          </a:p>
          <a:p>
            <a:r>
              <a:rPr lang="pt-PT" sz="2400" b="1" dirty="0" smtClean="0"/>
              <a:t>de eventos</a:t>
            </a:r>
          </a:p>
          <a:p>
            <a:endParaRPr lang="en-GB" sz="2000" dirty="0"/>
          </a:p>
          <a:p>
            <a:endParaRPr lang="en-GB" sz="2000" dirty="0"/>
          </a:p>
          <a:p>
            <a:endParaRPr lang="en-GB" sz="2000" dirty="0" smtClean="0"/>
          </a:p>
        </p:txBody>
      </p:sp>
      <p:sp>
        <p:nvSpPr>
          <p:cNvPr id="11" name="CaixaDeTexto 10"/>
          <p:cNvSpPr txBox="1"/>
          <p:nvPr/>
        </p:nvSpPr>
        <p:spPr>
          <a:xfrm>
            <a:off x="2907323" y="1813124"/>
            <a:ext cx="8446477" cy="3447098"/>
          </a:xfrm>
          <a:prstGeom prst="rect">
            <a:avLst/>
          </a:prstGeom>
          <a:noFill/>
        </p:spPr>
        <p:txBody>
          <a:bodyPr wrap="square" rtlCol="0">
            <a:spAutoFit/>
          </a:bodyPr>
          <a:lstStyle/>
          <a:p>
            <a:r>
              <a:rPr lang="en-US" dirty="0"/>
              <a:t>I really </a:t>
            </a:r>
            <a:r>
              <a:rPr lang="en-US" b="1" dirty="0">
                <a:solidFill>
                  <a:srgbClr val="FF0000"/>
                </a:solidFill>
              </a:rPr>
              <a:t>didn’t know what to do </a:t>
            </a:r>
            <a:r>
              <a:rPr lang="en-US" dirty="0"/>
              <a:t>for a few months. I felt that I </a:t>
            </a:r>
            <a:r>
              <a:rPr lang="en-US" b="1" dirty="0">
                <a:solidFill>
                  <a:srgbClr val="FF0000"/>
                </a:solidFill>
              </a:rPr>
              <a:t>had let the previous generation of entrepreneurs down</a:t>
            </a:r>
            <a:r>
              <a:rPr lang="en-US" dirty="0">
                <a:solidFill>
                  <a:srgbClr val="FF0000"/>
                </a:solidFill>
              </a:rPr>
              <a:t> </a:t>
            </a:r>
            <a:r>
              <a:rPr lang="en-US" dirty="0"/>
              <a:t>— that I </a:t>
            </a:r>
            <a:r>
              <a:rPr lang="en-US" b="1" dirty="0">
                <a:solidFill>
                  <a:srgbClr val="FF0000"/>
                </a:solidFill>
              </a:rPr>
              <a:t>had dropped the baton </a:t>
            </a:r>
            <a:r>
              <a:rPr lang="en-US" dirty="0"/>
              <a:t>as it was being passed to me. I met with David Packard and Bob Noyce and tried to apologize for </a:t>
            </a:r>
            <a:r>
              <a:rPr lang="en-US" b="1" dirty="0">
                <a:solidFill>
                  <a:srgbClr val="FF0000"/>
                </a:solidFill>
              </a:rPr>
              <a:t>screwing up </a:t>
            </a:r>
            <a:r>
              <a:rPr lang="en-US" dirty="0"/>
              <a:t>so badly. I was </a:t>
            </a:r>
            <a:r>
              <a:rPr lang="en-US" b="1" dirty="0">
                <a:solidFill>
                  <a:srgbClr val="FF0000"/>
                </a:solidFill>
              </a:rPr>
              <a:t>a very public failure</a:t>
            </a:r>
            <a:r>
              <a:rPr lang="en-US" dirty="0"/>
              <a:t>, and I even thought about running away from the valley. </a:t>
            </a:r>
            <a:r>
              <a:rPr lang="en-US" sz="3200" b="1" dirty="0"/>
              <a:t>But</a:t>
            </a:r>
            <a:r>
              <a:rPr lang="en-US" dirty="0"/>
              <a:t> </a:t>
            </a:r>
            <a:r>
              <a:rPr lang="en-US" sz="2400" b="1" dirty="0">
                <a:solidFill>
                  <a:srgbClr val="FFC000"/>
                </a:solidFill>
              </a:rPr>
              <a:t>something slowly began to dawn on me </a:t>
            </a:r>
            <a:r>
              <a:rPr lang="en-US" dirty="0"/>
              <a:t>— I still loved what I did. The turn of events at Apple had not changed that one bit. I had been rejected, but I was still in love. And so I decided to start over.</a:t>
            </a:r>
          </a:p>
          <a:p>
            <a:r>
              <a:rPr lang="en-US" dirty="0"/>
              <a:t>I </a:t>
            </a:r>
            <a:r>
              <a:rPr lang="en-US" b="1" dirty="0">
                <a:solidFill>
                  <a:srgbClr val="FF0000"/>
                </a:solidFill>
              </a:rPr>
              <a:t>didn’t see it </a:t>
            </a:r>
            <a:r>
              <a:rPr lang="en-US" sz="2400" b="1" dirty="0"/>
              <a:t>then</a:t>
            </a:r>
            <a:r>
              <a:rPr lang="en-US" dirty="0"/>
              <a:t>, but it turned out that getting fired from Apple was the best thing that could have ever happened to me. The heaviness of being successful was replaced by the lightness of being a beginner again, less sure about everything. It freed me to enter one of the most creative periods of my life.</a:t>
            </a:r>
          </a:p>
        </p:txBody>
      </p:sp>
      <p:sp>
        <p:nvSpPr>
          <p:cNvPr id="14" name="CaixaDeTexto 13"/>
          <p:cNvSpPr txBox="1"/>
          <p:nvPr/>
        </p:nvSpPr>
        <p:spPr>
          <a:xfrm>
            <a:off x="381000" y="1218334"/>
            <a:ext cx="1816100" cy="461665"/>
          </a:xfrm>
          <a:prstGeom prst="rect">
            <a:avLst/>
          </a:prstGeom>
          <a:solidFill>
            <a:schemeClr val="accent6">
              <a:lumMod val="40000"/>
              <a:lumOff val="60000"/>
            </a:schemeClr>
          </a:solidFill>
        </p:spPr>
        <p:txBody>
          <a:bodyPr wrap="square" rtlCol="0">
            <a:spAutoFit/>
          </a:bodyPr>
          <a:lstStyle/>
          <a:p>
            <a:r>
              <a:rPr lang="pt-PT" sz="2400" dirty="0" smtClean="0"/>
              <a:t>História 2</a:t>
            </a:r>
            <a:endParaRPr lang="en-GB" sz="2400" dirty="0"/>
          </a:p>
        </p:txBody>
      </p:sp>
      <p:sp>
        <p:nvSpPr>
          <p:cNvPr id="16" name="CaixaDeTexto 15"/>
          <p:cNvSpPr txBox="1"/>
          <p:nvPr/>
        </p:nvSpPr>
        <p:spPr>
          <a:xfrm>
            <a:off x="2907323" y="1218334"/>
            <a:ext cx="8446477" cy="400110"/>
          </a:xfrm>
          <a:prstGeom prst="rect">
            <a:avLst/>
          </a:prstGeom>
          <a:noFill/>
        </p:spPr>
        <p:txBody>
          <a:bodyPr wrap="square" rtlCol="0">
            <a:spAutoFit/>
          </a:bodyPr>
          <a:lstStyle/>
          <a:p>
            <a:r>
              <a:rPr lang="pt-PT" sz="2000" dirty="0" err="1" smtClean="0"/>
              <a:t>My</a:t>
            </a:r>
            <a:r>
              <a:rPr lang="pt-PT" sz="2000" dirty="0" smtClean="0"/>
              <a:t> </a:t>
            </a:r>
            <a:r>
              <a:rPr lang="pt-PT" sz="2000" dirty="0" err="1" smtClean="0"/>
              <a:t>second</a:t>
            </a:r>
            <a:r>
              <a:rPr lang="pt-PT" sz="2000" dirty="0" smtClean="0"/>
              <a:t> </a:t>
            </a:r>
            <a:r>
              <a:rPr lang="pt-PT" sz="2000" dirty="0" err="1" smtClean="0"/>
              <a:t>story</a:t>
            </a:r>
            <a:r>
              <a:rPr lang="pt-PT" sz="2000" dirty="0" smtClean="0"/>
              <a:t> </a:t>
            </a:r>
            <a:r>
              <a:rPr lang="pt-PT" sz="2000" dirty="0" err="1" smtClean="0"/>
              <a:t>is</a:t>
            </a:r>
            <a:r>
              <a:rPr lang="pt-PT" sz="2000" dirty="0" smtClean="0"/>
              <a:t> </a:t>
            </a:r>
            <a:r>
              <a:rPr lang="pt-PT" sz="2000" dirty="0" err="1" smtClean="0"/>
              <a:t>about</a:t>
            </a:r>
            <a:r>
              <a:rPr lang="pt-PT" sz="2000" dirty="0" smtClean="0"/>
              <a:t> </a:t>
            </a:r>
            <a:r>
              <a:rPr lang="pt-PT" sz="2000" dirty="0" err="1" smtClean="0"/>
              <a:t>love</a:t>
            </a:r>
            <a:r>
              <a:rPr lang="pt-PT" sz="2000" dirty="0" smtClean="0"/>
              <a:t> </a:t>
            </a:r>
            <a:r>
              <a:rPr lang="pt-PT" sz="2000" dirty="0" err="1" smtClean="0"/>
              <a:t>and</a:t>
            </a:r>
            <a:r>
              <a:rPr lang="pt-PT" sz="2000" dirty="0" smtClean="0"/>
              <a:t> </a:t>
            </a:r>
            <a:r>
              <a:rPr lang="pt-PT" sz="2000" dirty="0" err="1" smtClean="0"/>
              <a:t>loss</a:t>
            </a:r>
            <a:r>
              <a:rPr lang="pt-PT" sz="2000" dirty="0" smtClean="0"/>
              <a:t>.</a:t>
            </a:r>
            <a:r>
              <a:rPr lang="pt-PT" dirty="0" smtClean="0"/>
              <a:t> </a:t>
            </a:r>
            <a:endParaRPr lang="en-GB" dirty="0"/>
          </a:p>
        </p:txBody>
      </p:sp>
      <p:sp>
        <p:nvSpPr>
          <p:cNvPr id="18" name="Content Placeholder 17"/>
          <p:cNvSpPr>
            <a:spLocks noGrp="1"/>
          </p:cNvSpPr>
          <p:nvPr>
            <p:ph idx="1"/>
          </p:nvPr>
        </p:nvSpPr>
        <p:spPr>
          <a:xfrm>
            <a:off x="2836984" y="5355459"/>
            <a:ext cx="7397262" cy="996461"/>
          </a:xfrm>
          <a:ln w="57150">
            <a:solidFill>
              <a:srgbClr val="00B050"/>
            </a:solidFill>
          </a:ln>
        </p:spPr>
        <p:txBody>
          <a:bodyPr>
            <a:normAutofit fontScale="92500" lnSpcReduction="10000"/>
          </a:bodyPr>
          <a:lstStyle/>
          <a:p>
            <a:pPr marL="0" indent="0">
              <a:buNone/>
            </a:pPr>
            <a:r>
              <a:rPr lang="pt-PT" sz="3500" b="1" dirty="0" smtClean="0">
                <a:solidFill>
                  <a:srgbClr val="FF0000"/>
                </a:solidFill>
              </a:rPr>
              <a:t>Juízes de valor: Steve Jobs = incapaz	</a:t>
            </a:r>
          </a:p>
          <a:p>
            <a:pPr marL="0" indent="0">
              <a:buNone/>
            </a:pPr>
            <a:r>
              <a:rPr lang="pt-PT" sz="2400" b="1" dirty="0" smtClean="0">
                <a:solidFill>
                  <a:srgbClr val="FF0000"/>
                </a:solidFill>
              </a:rPr>
              <a:t>					</a:t>
            </a:r>
            <a:r>
              <a:rPr lang="pt-PT" sz="3100" b="1" dirty="0" smtClean="0">
                <a:solidFill>
                  <a:srgbClr val="FFC000"/>
                </a:solidFill>
              </a:rPr>
              <a:t>= perspicaz</a:t>
            </a:r>
            <a:endParaRPr lang="pt-PT" sz="3100" b="1" dirty="0">
              <a:solidFill>
                <a:srgbClr val="FF0000"/>
              </a:solidFill>
            </a:endParaRPr>
          </a:p>
        </p:txBody>
      </p:sp>
      <p:sp>
        <p:nvSpPr>
          <p:cNvPr id="3" name="Oval 2"/>
          <p:cNvSpPr/>
          <p:nvPr/>
        </p:nvSpPr>
        <p:spPr>
          <a:xfrm>
            <a:off x="4443046" y="2942492"/>
            <a:ext cx="726831" cy="548014"/>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TextBox 5"/>
          <p:cNvSpPr txBox="1"/>
          <p:nvPr/>
        </p:nvSpPr>
        <p:spPr>
          <a:xfrm>
            <a:off x="5169877" y="1535723"/>
            <a:ext cx="2414954" cy="1569660"/>
          </a:xfrm>
          <a:prstGeom prst="rect">
            <a:avLst/>
          </a:prstGeom>
          <a:solidFill>
            <a:srgbClr val="92D050"/>
          </a:solidFill>
        </p:spPr>
        <p:txBody>
          <a:bodyPr wrap="square" rtlCol="0">
            <a:spAutoFit/>
          </a:bodyPr>
          <a:lstStyle/>
          <a:p>
            <a:r>
              <a:rPr lang="pt-PT" sz="2400" dirty="0" smtClean="0"/>
              <a:t>Indica mudança de juízes de valor negativos para os positivos</a:t>
            </a:r>
            <a:endParaRPr lang="pt-PT" sz="2400" dirty="0"/>
          </a:p>
        </p:txBody>
      </p:sp>
      <p:sp>
        <p:nvSpPr>
          <p:cNvPr id="12" name="CaixaDeTexto 9"/>
          <p:cNvSpPr txBox="1"/>
          <p:nvPr/>
        </p:nvSpPr>
        <p:spPr>
          <a:xfrm>
            <a:off x="838200" y="4029116"/>
            <a:ext cx="1869831" cy="1138773"/>
          </a:xfrm>
          <a:prstGeom prst="rect">
            <a:avLst/>
          </a:prstGeom>
          <a:solidFill>
            <a:schemeClr val="accent4">
              <a:lumMod val="20000"/>
              <a:lumOff val="80000"/>
            </a:schemeClr>
          </a:solidFill>
        </p:spPr>
        <p:txBody>
          <a:bodyPr wrap="square" rtlCol="0">
            <a:spAutoFit/>
          </a:bodyPr>
          <a:lstStyle/>
          <a:p>
            <a:endParaRPr lang="pt-PT" sz="2400" b="1" dirty="0" smtClean="0"/>
          </a:p>
          <a:p>
            <a:r>
              <a:rPr lang="pt-PT" sz="2400" b="1" dirty="0" smtClean="0"/>
              <a:t>Comentário </a:t>
            </a:r>
          </a:p>
          <a:p>
            <a:endParaRPr lang="en-GB" sz="2000" dirty="0" smtClean="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45</a:t>
            </a:fld>
            <a:endParaRPr lang="en-GB"/>
          </a:p>
        </p:txBody>
      </p:sp>
    </p:spTree>
    <p:extLst>
      <p:ext uri="{BB962C8B-B14F-4D97-AF65-F5344CB8AC3E}">
        <p14:creationId xmlns:p14="http://schemas.microsoft.com/office/powerpoint/2010/main" val="194684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3826"/>
            <a:ext cx="10515600" cy="603006"/>
          </a:xfrm>
          <a:solidFill>
            <a:srgbClr val="DE0000"/>
          </a:solidFill>
        </p:spPr>
        <p:txBody>
          <a:bodyPr>
            <a:normAutofit/>
          </a:bodyPr>
          <a:lstStyle/>
          <a:p>
            <a:pPr algn="ctr"/>
            <a:r>
              <a:rPr lang="pt-PT" sz="3600" dirty="0" smtClean="0"/>
              <a:t>Linguagem avaliativa</a:t>
            </a:r>
            <a:endParaRPr lang="en-GB" sz="3600" dirty="0"/>
          </a:p>
        </p:txBody>
      </p:sp>
      <p:sp>
        <p:nvSpPr>
          <p:cNvPr id="10" name="CaixaDeTexto 9"/>
          <p:cNvSpPr txBox="1"/>
          <p:nvPr/>
        </p:nvSpPr>
        <p:spPr>
          <a:xfrm>
            <a:off x="838200" y="1813124"/>
            <a:ext cx="1869831" cy="1815882"/>
          </a:xfrm>
          <a:prstGeom prst="rect">
            <a:avLst/>
          </a:prstGeom>
          <a:solidFill>
            <a:schemeClr val="accent4">
              <a:lumMod val="20000"/>
              <a:lumOff val="80000"/>
            </a:schemeClr>
          </a:solidFill>
        </p:spPr>
        <p:txBody>
          <a:bodyPr wrap="square" rtlCol="0">
            <a:spAutoFit/>
          </a:bodyPr>
          <a:lstStyle/>
          <a:p>
            <a:endParaRPr lang="pt-PT" sz="2400" b="1" dirty="0" smtClean="0"/>
          </a:p>
          <a:p>
            <a:r>
              <a:rPr lang="pt-PT" sz="2400" b="1" dirty="0" smtClean="0"/>
              <a:t>Registo </a:t>
            </a:r>
          </a:p>
          <a:p>
            <a:r>
              <a:rPr lang="pt-PT" sz="2400" b="1" dirty="0" smtClean="0"/>
              <a:t>de eventos</a:t>
            </a:r>
            <a:endParaRPr lang="en-GB" sz="2000" dirty="0"/>
          </a:p>
          <a:p>
            <a:endParaRPr lang="en-GB" sz="2000" dirty="0" smtClean="0"/>
          </a:p>
          <a:p>
            <a:endParaRPr lang="en-GB" sz="2000" dirty="0"/>
          </a:p>
        </p:txBody>
      </p:sp>
      <p:sp>
        <p:nvSpPr>
          <p:cNvPr id="11" name="CaixaDeTexto 10"/>
          <p:cNvSpPr txBox="1"/>
          <p:nvPr/>
        </p:nvSpPr>
        <p:spPr>
          <a:xfrm>
            <a:off x="2907323" y="1813124"/>
            <a:ext cx="8446477" cy="3416320"/>
          </a:xfrm>
          <a:prstGeom prst="rect">
            <a:avLst/>
          </a:prstGeom>
          <a:noFill/>
        </p:spPr>
        <p:txBody>
          <a:bodyPr wrap="square" rtlCol="0">
            <a:spAutoFit/>
          </a:bodyPr>
          <a:lstStyle/>
          <a:p>
            <a:r>
              <a:rPr lang="en-US" dirty="0"/>
              <a:t>I really didn’t know what to do for a few months. I felt that I had let the previous generation of entrepreneurs down — that I had dropped the baton as it was being passed to me. I met with David Packard and Bob Noyce and tried to apologize for screwing up so badly. I was a very public failure, and I even thought about running away from the valley. But something slowly began to dawn on me — I still </a:t>
            </a:r>
            <a:r>
              <a:rPr lang="en-US" sz="2400" b="1" dirty="0">
                <a:solidFill>
                  <a:srgbClr val="00B0F0"/>
                </a:solidFill>
              </a:rPr>
              <a:t>loved what I did</a:t>
            </a:r>
            <a:r>
              <a:rPr lang="en-US" dirty="0"/>
              <a:t>. The turn of events at Apple had not changed that one bit. I had been rejected, but I </a:t>
            </a:r>
            <a:r>
              <a:rPr lang="en-US" sz="2400" b="1" dirty="0">
                <a:solidFill>
                  <a:srgbClr val="00B0F0"/>
                </a:solidFill>
              </a:rPr>
              <a:t>was still in love</a:t>
            </a:r>
            <a:r>
              <a:rPr lang="en-US" dirty="0"/>
              <a:t>. And so I decided to start over.</a:t>
            </a:r>
          </a:p>
          <a:p>
            <a:r>
              <a:rPr lang="en-US" dirty="0"/>
              <a:t>I didn’t see it then, but it turned out that getting fired from Apple was the best thing that could have ever happened to me. The heaviness of being successful was replaced by the lightness of being a beginner again, less sure about everything. It freed me to enter one of the most creative periods of my life.</a:t>
            </a:r>
          </a:p>
        </p:txBody>
      </p:sp>
      <p:sp>
        <p:nvSpPr>
          <p:cNvPr id="14" name="CaixaDeTexto 13"/>
          <p:cNvSpPr txBox="1"/>
          <p:nvPr/>
        </p:nvSpPr>
        <p:spPr>
          <a:xfrm>
            <a:off x="381000" y="1218334"/>
            <a:ext cx="1816100" cy="461665"/>
          </a:xfrm>
          <a:prstGeom prst="rect">
            <a:avLst/>
          </a:prstGeom>
          <a:solidFill>
            <a:schemeClr val="accent6">
              <a:lumMod val="40000"/>
              <a:lumOff val="60000"/>
            </a:schemeClr>
          </a:solidFill>
        </p:spPr>
        <p:txBody>
          <a:bodyPr wrap="square" rtlCol="0">
            <a:spAutoFit/>
          </a:bodyPr>
          <a:lstStyle/>
          <a:p>
            <a:r>
              <a:rPr lang="pt-PT" sz="2400" dirty="0" smtClean="0"/>
              <a:t>História 2</a:t>
            </a:r>
            <a:endParaRPr lang="en-GB" sz="2400" dirty="0"/>
          </a:p>
        </p:txBody>
      </p:sp>
      <p:sp>
        <p:nvSpPr>
          <p:cNvPr id="16" name="CaixaDeTexto 15"/>
          <p:cNvSpPr txBox="1"/>
          <p:nvPr/>
        </p:nvSpPr>
        <p:spPr>
          <a:xfrm>
            <a:off x="2907323" y="1218334"/>
            <a:ext cx="8446477" cy="400110"/>
          </a:xfrm>
          <a:prstGeom prst="rect">
            <a:avLst/>
          </a:prstGeom>
          <a:noFill/>
        </p:spPr>
        <p:txBody>
          <a:bodyPr wrap="square" rtlCol="0">
            <a:spAutoFit/>
          </a:bodyPr>
          <a:lstStyle/>
          <a:p>
            <a:r>
              <a:rPr lang="pt-PT" sz="2000" dirty="0" err="1" smtClean="0"/>
              <a:t>My</a:t>
            </a:r>
            <a:r>
              <a:rPr lang="pt-PT" sz="2000" dirty="0" smtClean="0"/>
              <a:t> </a:t>
            </a:r>
            <a:r>
              <a:rPr lang="pt-PT" sz="2000" dirty="0" err="1" smtClean="0"/>
              <a:t>second</a:t>
            </a:r>
            <a:r>
              <a:rPr lang="pt-PT" sz="2000" dirty="0" smtClean="0"/>
              <a:t> </a:t>
            </a:r>
            <a:r>
              <a:rPr lang="pt-PT" sz="2000" dirty="0" err="1" smtClean="0"/>
              <a:t>story</a:t>
            </a:r>
            <a:r>
              <a:rPr lang="pt-PT" sz="2000" dirty="0" smtClean="0"/>
              <a:t> </a:t>
            </a:r>
            <a:r>
              <a:rPr lang="pt-PT" sz="2000" dirty="0" err="1" smtClean="0"/>
              <a:t>is</a:t>
            </a:r>
            <a:r>
              <a:rPr lang="pt-PT" sz="2000" dirty="0" smtClean="0"/>
              <a:t> </a:t>
            </a:r>
            <a:r>
              <a:rPr lang="pt-PT" sz="2000" dirty="0" err="1" smtClean="0"/>
              <a:t>about</a:t>
            </a:r>
            <a:r>
              <a:rPr lang="pt-PT" sz="2000" dirty="0" smtClean="0"/>
              <a:t> </a:t>
            </a:r>
            <a:r>
              <a:rPr lang="pt-PT" sz="2000" dirty="0" err="1" smtClean="0"/>
              <a:t>love</a:t>
            </a:r>
            <a:r>
              <a:rPr lang="pt-PT" sz="2000" dirty="0" smtClean="0"/>
              <a:t> </a:t>
            </a:r>
            <a:r>
              <a:rPr lang="pt-PT" sz="2000" dirty="0" err="1" smtClean="0"/>
              <a:t>and</a:t>
            </a:r>
            <a:r>
              <a:rPr lang="pt-PT" sz="2000" dirty="0" smtClean="0"/>
              <a:t> </a:t>
            </a:r>
            <a:r>
              <a:rPr lang="pt-PT" sz="2000" dirty="0" err="1" smtClean="0"/>
              <a:t>loss</a:t>
            </a:r>
            <a:r>
              <a:rPr lang="pt-PT" sz="2000" dirty="0" smtClean="0"/>
              <a:t>.</a:t>
            </a:r>
            <a:r>
              <a:rPr lang="pt-PT" dirty="0" smtClean="0"/>
              <a:t> </a:t>
            </a:r>
            <a:endParaRPr lang="en-GB" dirty="0"/>
          </a:p>
        </p:txBody>
      </p:sp>
      <p:sp>
        <p:nvSpPr>
          <p:cNvPr id="18" name="Content Placeholder 17"/>
          <p:cNvSpPr>
            <a:spLocks noGrp="1"/>
          </p:cNvSpPr>
          <p:nvPr>
            <p:ph idx="1"/>
          </p:nvPr>
        </p:nvSpPr>
        <p:spPr>
          <a:xfrm>
            <a:off x="2907323" y="5476692"/>
            <a:ext cx="5662246" cy="725731"/>
          </a:xfrm>
          <a:ln w="57150">
            <a:solidFill>
              <a:srgbClr val="00B050"/>
            </a:solidFill>
          </a:ln>
        </p:spPr>
        <p:txBody>
          <a:bodyPr>
            <a:normAutofit/>
          </a:bodyPr>
          <a:lstStyle/>
          <a:p>
            <a:pPr marL="0" indent="0" algn="ctr">
              <a:buNone/>
            </a:pPr>
            <a:r>
              <a:rPr lang="pt-PT" sz="3000" b="1" dirty="0" smtClean="0">
                <a:solidFill>
                  <a:srgbClr val="00B0F0"/>
                </a:solidFill>
              </a:rPr>
              <a:t>Emoções sentidos  - positivas</a:t>
            </a:r>
            <a:endParaRPr lang="pt-PT" sz="2400" b="1" dirty="0">
              <a:solidFill>
                <a:srgbClr val="FF0000"/>
              </a:solidFill>
            </a:endParaRPr>
          </a:p>
        </p:txBody>
      </p:sp>
      <p:sp>
        <p:nvSpPr>
          <p:cNvPr id="8" name="CaixaDeTexto 9"/>
          <p:cNvSpPr txBox="1"/>
          <p:nvPr/>
        </p:nvSpPr>
        <p:spPr>
          <a:xfrm>
            <a:off x="838200" y="3996850"/>
            <a:ext cx="1869831" cy="1138773"/>
          </a:xfrm>
          <a:prstGeom prst="rect">
            <a:avLst/>
          </a:prstGeom>
          <a:solidFill>
            <a:schemeClr val="accent4">
              <a:lumMod val="20000"/>
              <a:lumOff val="80000"/>
            </a:schemeClr>
          </a:solidFill>
        </p:spPr>
        <p:txBody>
          <a:bodyPr wrap="square" rtlCol="0">
            <a:spAutoFit/>
          </a:bodyPr>
          <a:lstStyle/>
          <a:p>
            <a:endParaRPr lang="pt-PT" sz="2400" b="1" dirty="0" smtClean="0"/>
          </a:p>
          <a:p>
            <a:r>
              <a:rPr lang="pt-PT" sz="2400" b="1" dirty="0" smtClean="0"/>
              <a:t>Comentário </a:t>
            </a:r>
          </a:p>
          <a:p>
            <a:endParaRPr lang="en-GB" sz="2000" dirty="0" smtClean="0"/>
          </a:p>
        </p:txBody>
      </p:sp>
      <p:sp>
        <p:nvSpPr>
          <p:cNvPr id="3" name="Marcador de Posição do Número do Diapositivo 2"/>
          <p:cNvSpPr>
            <a:spLocks noGrp="1"/>
          </p:cNvSpPr>
          <p:nvPr>
            <p:ph type="sldNum" sz="quarter" idx="12"/>
          </p:nvPr>
        </p:nvSpPr>
        <p:spPr/>
        <p:txBody>
          <a:bodyPr/>
          <a:lstStyle/>
          <a:p>
            <a:fld id="{EBD4ABFD-154A-4C65-AEA2-A4AAD04878C6}" type="slidenum">
              <a:rPr lang="en-GB" smtClean="0"/>
              <a:t>46</a:t>
            </a:fld>
            <a:endParaRPr lang="en-GB"/>
          </a:p>
        </p:txBody>
      </p:sp>
    </p:spTree>
    <p:extLst>
      <p:ext uri="{BB962C8B-B14F-4D97-AF65-F5344CB8AC3E}">
        <p14:creationId xmlns:p14="http://schemas.microsoft.com/office/powerpoint/2010/main" val="3123300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3826"/>
            <a:ext cx="10515600" cy="603006"/>
          </a:xfrm>
          <a:solidFill>
            <a:srgbClr val="DE0000"/>
          </a:solidFill>
        </p:spPr>
        <p:txBody>
          <a:bodyPr>
            <a:normAutofit/>
          </a:bodyPr>
          <a:lstStyle/>
          <a:p>
            <a:pPr algn="ctr"/>
            <a:r>
              <a:rPr lang="pt-PT" sz="3600" dirty="0" smtClean="0"/>
              <a:t>Linguagem avaliativa</a:t>
            </a:r>
            <a:endParaRPr lang="en-GB" sz="3600" dirty="0"/>
          </a:p>
        </p:txBody>
      </p:sp>
      <p:sp>
        <p:nvSpPr>
          <p:cNvPr id="10" name="CaixaDeTexto 9"/>
          <p:cNvSpPr txBox="1"/>
          <p:nvPr/>
        </p:nvSpPr>
        <p:spPr>
          <a:xfrm>
            <a:off x="838200" y="1813124"/>
            <a:ext cx="1869831" cy="1815882"/>
          </a:xfrm>
          <a:prstGeom prst="rect">
            <a:avLst/>
          </a:prstGeom>
          <a:solidFill>
            <a:schemeClr val="accent4">
              <a:lumMod val="20000"/>
              <a:lumOff val="80000"/>
            </a:schemeClr>
          </a:solidFill>
        </p:spPr>
        <p:txBody>
          <a:bodyPr wrap="square" rtlCol="0">
            <a:spAutoFit/>
          </a:bodyPr>
          <a:lstStyle/>
          <a:p>
            <a:endParaRPr lang="pt-PT" sz="2400" b="1" dirty="0" smtClean="0"/>
          </a:p>
          <a:p>
            <a:r>
              <a:rPr lang="pt-PT" sz="2400" b="1" dirty="0" smtClean="0"/>
              <a:t>Registo </a:t>
            </a:r>
          </a:p>
          <a:p>
            <a:r>
              <a:rPr lang="pt-PT" sz="2400" b="1" dirty="0" smtClean="0"/>
              <a:t>de eventos</a:t>
            </a:r>
          </a:p>
          <a:p>
            <a:endParaRPr lang="en-GB" sz="2000" dirty="0" smtClean="0"/>
          </a:p>
          <a:p>
            <a:endParaRPr lang="en-GB" sz="2000" dirty="0"/>
          </a:p>
        </p:txBody>
      </p:sp>
      <p:sp>
        <p:nvSpPr>
          <p:cNvPr id="11" name="CaixaDeTexto 10"/>
          <p:cNvSpPr txBox="1"/>
          <p:nvPr/>
        </p:nvSpPr>
        <p:spPr>
          <a:xfrm>
            <a:off x="2907323" y="1734661"/>
            <a:ext cx="8663354" cy="3416320"/>
          </a:xfrm>
          <a:prstGeom prst="rect">
            <a:avLst/>
          </a:prstGeom>
          <a:noFill/>
        </p:spPr>
        <p:txBody>
          <a:bodyPr wrap="square" rtlCol="0">
            <a:spAutoFit/>
          </a:bodyPr>
          <a:lstStyle/>
          <a:p>
            <a:r>
              <a:rPr lang="en-US" dirty="0"/>
              <a:t>I really didn’t know what to do for a few months. I felt that I had let the previous generation of entrepreneurs down — that I had dropped the baton as it was being passed to me. I met with David Packard and Bob Noyce and tried to apologize for screwing up so badly. I was a very public failure, and I even thought about running away from the valley. But something slowly began to dawn on me — I still loved what I did. The turn of events at Apple had not changed that one bit. I had been rejected, but I was still in love. And so I decided to start over.</a:t>
            </a:r>
          </a:p>
          <a:p>
            <a:r>
              <a:rPr lang="en-US" dirty="0"/>
              <a:t>I didn’t see it then, but it turned out that getting fired from Apple was </a:t>
            </a:r>
            <a:r>
              <a:rPr lang="en-US" sz="2400" b="1" dirty="0">
                <a:solidFill>
                  <a:srgbClr val="00B050"/>
                </a:solidFill>
              </a:rPr>
              <a:t>the best thing that could have ever happened to me</a:t>
            </a:r>
            <a:r>
              <a:rPr lang="en-US" dirty="0"/>
              <a:t>. The heaviness of being successful was replaced by the lightness of being a beginner again, less sure about everything. It freed me to enter </a:t>
            </a:r>
            <a:r>
              <a:rPr lang="en-US" sz="2400" b="1" dirty="0">
                <a:solidFill>
                  <a:srgbClr val="00B050"/>
                </a:solidFill>
              </a:rPr>
              <a:t>one of the most creative periods of my life</a:t>
            </a:r>
            <a:r>
              <a:rPr lang="en-US" dirty="0"/>
              <a:t>.</a:t>
            </a:r>
          </a:p>
        </p:txBody>
      </p:sp>
      <p:sp>
        <p:nvSpPr>
          <p:cNvPr id="14" name="CaixaDeTexto 13"/>
          <p:cNvSpPr txBox="1"/>
          <p:nvPr/>
        </p:nvSpPr>
        <p:spPr>
          <a:xfrm>
            <a:off x="381000" y="1218334"/>
            <a:ext cx="1816100" cy="461665"/>
          </a:xfrm>
          <a:prstGeom prst="rect">
            <a:avLst/>
          </a:prstGeom>
          <a:solidFill>
            <a:schemeClr val="accent6">
              <a:lumMod val="40000"/>
              <a:lumOff val="60000"/>
            </a:schemeClr>
          </a:solidFill>
        </p:spPr>
        <p:txBody>
          <a:bodyPr wrap="square" rtlCol="0">
            <a:spAutoFit/>
          </a:bodyPr>
          <a:lstStyle/>
          <a:p>
            <a:r>
              <a:rPr lang="pt-PT" sz="2400" dirty="0" smtClean="0"/>
              <a:t>História 2</a:t>
            </a:r>
            <a:endParaRPr lang="en-GB" sz="2400" dirty="0"/>
          </a:p>
        </p:txBody>
      </p:sp>
      <p:sp>
        <p:nvSpPr>
          <p:cNvPr id="16" name="CaixaDeTexto 15"/>
          <p:cNvSpPr txBox="1"/>
          <p:nvPr/>
        </p:nvSpPr>
        <p:spPr>
          <a:xfrm>
            <a:off x="2907323" y="1218334"/>
            <a:ext cx="8446477" cy="400110"/>
          </a:xfrm>
          <a:prstGeom prst="rect">
            <a:avLst/>
          </a:prstGeom>
          <a:noFill/>
        </p:spPr>
        <p:txBody>
          <a:bodyPr wrap="square" rtlCol="0">
            <a:spAutoFit/>
          </a:bodyPr>
          <a:lstStyle/>
          <a:p>
            <a:r>
              <a:rPr lang="pt-PT" sz="2000" dirty="0" err="1" smtClean="0"/>
              <a:t>My</a:t>
            </a:r>
            <a:r>
              <a:rPr lang="pt-PT" sz="2000" dirty="0" smtClean="0"/>
              <a:t> </a:t>
            </a:r>
            <a:r>
              <a:rPr lang="pt-PT" sz="2000" dirty="0" err="1" smtClean="0"/>
              <a:t>second</a:t>
            </a:r>
            <a:r>
              <a:rPr lang="pt-PT" sz="2000" dirty="0" smtClean="0"/>
              <a:t> </a:t>
            </a:r>
            <a:r>
              <a:rPr lang="pt-PT" sz="2000" dirty="0" err="1" smtClean="0"/>
              <a:t>story</a:t>
            </a:r>
            <a:r>
              <a:rPr lang="pt-PT" sz="2000" dirty="0" smtClean="0"/>
              <a:t> </a:t>
            </a:r>
            <a:r>
              <a:rPr lang="pt-PT" sz="2000" dirty="0" err="1" smtClean="0"/>
              <a:t>is</a:t>
            </a:r>
            <a:r>
              <a:rPr lang="pt-PT" sz="2000" dirty="0" smtClean="0"/>
              <a:t> </a:t>
            </a:r>
            <a:r>
              <a:rPr lang="pt-PT" sz="2000" dirty="0" err="1" smtClean="0"/>
              <a:t>about</a:t>
            </a:r>
            <a:r>
              <a:rPr lang="pt-PT" sz="2000" dirty="0" smtClean="0"/>
              <a:t> </a:t>
            </a:r>
            <a:r>
              <a:rPr lang="pt-PT" sz="2000" dirty="0" err="1" smtClean="0"/>
              <a:t>love</a:t>
            </a:r>
            <a:r>
              <a:rPr lang="pt-PT" sz="2000" dirty="0" smtClean="0"/>
              <a:t> </a:t>
            </a:r>
            <a:r>
              <a:rPr lang="pt-PT" sz="2000" dirty="0" err="1" smtClean="0"/>
              <a:t>and</a:t>
            </a:r>
            <a:r>
              <a:rPr lang="pt-PT" sz="2000" dirty="0" smtClean="0"/>
              <a:t> </a:t>
            </a:r>
            <a:r>
              <a:rPr lang="pt-PT" sz="2000" dirty="0" err="1" smtClean="0"/>
              <a:t>loss</a:t>
            </a:r>
            <a:r>
              <a:rPr lang="pt-PT" sz="2000" dirty="0" smtClean="0"/>
              <a:t>.</a:t>
            </a:r>
            <a:r>
              <a:rPr lang="pt-PT" dirty="0" smtClean="0"/>
              <a:t> </a:t>
            </a:r>
            <a:endParaRPr lang="en-GB" dirty="0"/>
          </a:p>
        </p:txBody>
      </p:sp>
      <p:sp>
        <p:nvSpPr>
          <p:cNvPr id="18" name="Content Placeholder 17"/>
          <p:cNvSpPr>
            <a:spLocks noGrp="1"/>
          </p:cNvSpPr>
          <p:nvPr>
            <p:ph idx="1"/>
          </p:nvPr>
        </p:nvSpPr>
        <p:spPr>
          <a:xfrm>
            <a:off x="937846" y="5251939"/>
            <a:ext cx="10415954" cy="1441938"/>
          </a:xfrm>
          <a:ln w="57150">
            <a:solidFill>
              <a:srgbClr val="00B050"/>
            </a:solidFill>
          </a:ln>
        </p:spPr>
        <p:txBody>
          <a:bodyPr>
            <a:normAutofit fontScale="77500" lnSpcReduction="20000"/>
          </a:bodyPr>
          <a:lstStyle/>
          <a:p>
            <a:pPr marL="0" indent="0" algn="ctr">
              <a:buNone/>
            </a:pPr>
            <a:r>
              <a:rPr lang="pt-PT" sz="3800" b="1" dirty="0" smtClean="0">
                <a:solidFill>
                  <a:srgbClr val="00B050"/>
                </a:solidFill>
              </a:rPr>
              <a:t>Situações </a:t>
            </a:r>
            <a:r>
              <a:rPr lang="pt-PT" sz="3800" b="1" dirty="0">
                <a:solidFill>
                  <a:srgbClr val="00B050"/>
                </a:solidFill>
              </a:rPr>
              <a:t>ou </a:t>
            </a:r>
            <a:r>
              <a:rPr lang="pt-PT" sz="3800" b="1" dirty="0" smtClean="0">
                <a:solidFill>
                  <a:srgbClr val="00B050"/>
                </a:solidFill>
              </a:rPr>
              <a:t>coisas avaliadas de forma positiva</a:t>
            </a:r>
          </a:p>
          <a:p>
            <a:pPr marL="0" indent="0">
              <a:buNone/>
            </a:pPr>
            <a:r>
              <a:rPr lang="pt-PT" sz="3800" b="1" dirty="0" smtClean="0">
                <a:solidFill>
                  <a:srgbClr val="00B050"/>
                </a:solidFill>
              </a:rPr>
              <a:t>	Ser despedido de Apple = melhor coisa	</a:t>
            </a:r>
          </a:p>
          <a:p>
            <a:pPr marL="0" indent="0">
              <a:buNone/>
            </a:pPr>
            <a:r>
              <a:rPr lang="pt-PT" sz="3800" b="1" dirty="0">
                <a:solidFill>
                  <a:srgbClr val="00B050"/>
                </a:solidFill>
              </a:rPr>
              <a:t>	</a:t>
            </a:r>
            <a:r>
              <a:rPr lang="pt-PT" sz="3800" b="1" dirty="0" smtClean="0">
                <a:solidFill>
                  <a:srgbClr val="00B050"/>
                </a:solidFill>
              </a:rPr>
              <a:t>			período depois de Apple = muito criativo</a:t>
            </a:r>
            <a:endParaRPr lang="pt-PT" sz="2400" b="1" dirty="0">
              <a:solidFill>
                <a:srgbClr val="FF0000"/>
              </a:solidFill>
            </a:endParaRPr>
          </a:p>
        </p:txBody>
      </p:sp>
      <p:sp>
        <p:nvSpPr>
          <p:cNvPr id="8" name="CaixaDeTexto 9"/>
          <p:cNvSpPr txBox="1"/>
          <p:nvPr/>
        </p:nvSpPr>
        <p:spPr>
          <a:xfrm>
            <a:off x="838200" y="3844450"/>
            <a:ext cx="1869831" cy="1138773"/>
          </a:xfrm>
          <a:prstGeom prst="rect">
            <a:avLst/>
          </a:prstGeom>
          <a:solidFill>
            <a:schemeClr val="accent4">
              <a:lumMod val="20000"/>
              <a:lumOff val="80000"/>
            </a:schemeClr>
          </a:solidFill>
        </p:spPr>
        <p:txBody>
          <a:bodyPr wrap="square" rtlCol="0">
            <a:spAutoFit/>
          </a:bodyPr>
          <a:lstStyle/>
          <a:p>
            <a:endParaRPr lang="pt-PT" sz="2400" b="1" dirty="0" smtClean="0"/>
          </a:p>
          <a:p>
            <a:r>
              <a:rPr lang="pt-PT" sz="2400" b="1" dirty="0" smtClean="0"/>
              <a:t>Comentário </a:t>
            </a:r>
          </a:p>
          <a:p>
            <a:endParaRPr lang="en-GB" sz="2000" dirty="0" smtClean="0"/>
          </a:p>
        </p:txBody>
      </p:sp>
      <p:sp>
        <p:nvSpPr>
          <p:cNvPr id="3" name="Marcador de Posição do Número do Diapositivo 2"/>
          <p:cNvSpPr>
            <a:spLocks noGrp="1"/>
          </p:cNvSpPr>
          <p:nvPr>
            <p:ph type="sldNum" sz="quarter" idx="12"/>
          </p:nvPr>
        </p:nvSpPr>
        <p:spPr/>
        <p:txBody>
          <a:bodyPr/>
          <a:lstStyle/>
          <a:p>
            <a:fld id="{EBD4ABFD-154A-4C65-AEA2-A4AAD04878C6}" type="slidenum">
              <a:rPr lang="en-GB" smtClean="0"/>
              <a:t>47</a:t>
            </a:fld>
            <a:endParaRPr lang="en-GB"/>
          </a:p>
        </p:txBody>
      </p:sp>
    </p:spTree>
    <p:extLst>
      <p:ext uri="{BB962C8B-B14F-4D97-AF65-F5344CB8AC3E}">
        <p14:creationId xmlns:p14="http://schemas.microsoft.com/office/powerpoint/2010/main" val="3123300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28675"/>
          </a:xfrm>
          <a:solidFill>
            <a:srgbClr val="DE0000"/>
          </a:solidFill>
        </p:spPr>
        <p:txBody>
          <a:bodyPr>
            <a:normAutofit/>
          </a:bodyPr>
          <a:lstStyle/>
          <a:p>
            <a:pPr algn="ctr"/>
            <a:r>
              <a:rPr lang="pt-PT" sz="3600" dirty="0" smtClean="0"/>
              <a:t>As 3 histórias</a:t>
            </a:r>
            <a:endParaRPr lang="en-GB" sz="3600" dirty="0"/>
          </a:p>
        </p:txBody>
      </p:sp>
      <p:sp>
        <p:nvSpPr>
          <p:cNvPr id="3" name="Marcador de Posição de Conteúdo 2"/>
          <p:cNvSpPr>
            <a:spLocks noGrp="1"/>
          </p:cNvSpPr>
          <p:nvPr>
            <p:ph idx="1"/>
          </p:nvPr>
        </p:nvSpPr>
        <p:spPr/>
        <p:txBody>
          <a:bodyPr/>
          <a:lstStyle/>
          <a:p>
            <a:r>
              <a:rPr lang="pt-PT" dirty="0" smtClean="0"/>
              <a:t>São histórias de triunfo sobre adversidade</a:t>
            </a:r>
          </a:p>
          <a:p>
            <a:r>
              <a:rPr lang="pt-PT" dirty="0" smtClean="0"/>
              <a:t>São bem estruturadas</a:t>
            </a:r>
          </a:p>
          <a:p>
            <a:r>
              <a:rPr lang="pt-PT" dirty="0" smtClean="0"/>
              <a:t>Criam empatia e solidariedade com o público através de linguagem avaliativa</a:t>
            </a:r>
          </a:p>
          <a:p>
            <a:r>
              <a:rPr lang="pt-PT" dirty="0" smtClean="0"/>
              <a:t>Servem como base para as lições</a:t>
            </a:r>
            <a:endParaRPr lang="en-GB" dirty="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48</a:t>
            </a:fld>
            <a:endParaRPr lang="en-GB"/>
          </a:p>
        </p:txBody>
      </p:sp>
    </p:spTree>
    <p:extLst>
      <p:ext uri="{BB962C8B-B14F-4D97-AF65-F5344CB8AC3E}">
        <p14:creationId xmlns:p14="http://schemas.microsoft.com/office/powerpoint/2010/main" val="4583045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3826"/>
            <a:ext cx="10515600" cy="638174"/>
          </a:xfrm>
          <a:solidFill>
            <a:srgbClr val="DE0000"/>
          </a:solidFill>
        </p:spPr>
        <p:txBody>
          <a:bodyPr>
            <a:normAutofit/>
          </a:bodyPr>
          <a:lstStyle/>
          <a:p>
            <a:pPr algn="ctr"/>
            <a:r>
              <a:rPr lang="pt-PT" sz="3600" dirty="0" smtClean="0"/>
              <a:t>Lições: linguagem apropriada para fins do discurso</a:t>
            </a:r>
            <a:endParaRPr lang="en-GB" sz="3600" dirty="0"/>
          </a:p>
        </p:txBody>
      </p:sp>
      <p:sp>
        <p:nvSpPr>
          <p:cNvPr id="7" name="CaixaDeTexto 6"/>
          <p:cNvSpPr txBox="1"/>
          <p:nvPr/>
        </p:nvSpPr>
        <p:spPr>
          <a:xfrm>
            <a:off x="420320" y="1100615"/>
            <a:ext cx="1816099" cy="461665"/>
          </a:xfrm>
          <a:prstGeom prst="rect">
            <a:avLst/>
          </a:prstGeom>
          <a:solidFill>
            <a:schemeClr val="accent6">
              <a:lumMod val="40000"/>
              <a:lumOff val="60000"/>
            </a:schemeClr>
          </a:solidFill>
        </p:spPr>
        <p:txBody>
          <a:bodyPr wrap="square" rtlCol="0">
            <a:spAutoFit/>
          </a:bodyPr>
          <a:lstStyle/>
          <a:p>
            <a:r>
              <a:rPr lang="pt-PT" sz="2400" dirty="0" smtClean="0"/>
              <a:t>Lição 2</a:t>
            </a:r>
            <a:endParaRPr lang="en-GB" sz="2000" dirty="0"/>
          </a:p>
        </p:txBody>
      </p:sp>
      <p:sp>
        <p:nvSpPr>
          <p:cNvPr id="8" name="CaixaDeTexto 7"/>
          <p:cNvSpPr txBox="1"/>
          <p:nvPr/>
        </p:nvSpPr>
        <p:spPr>
          <a:xfrm>
            <a:off x="2717800" y="3137545"/>
            <a:ext cx="8636000" cy="1200329"/>
          </a:xfrm>
          <a:prstGeom prst="rect">
            <a:avLst/>
          </a:prstGeom>
          <a:noFill/>
        </p:spPr>
        <p:txBody>
          <a:bodyPr wrap="square" rtlCol="0">
            <a:spAutoFit/>
          </a:bodyPr>
          <a:lstStyle/>
          <a:p>
            <a:r>
              <a:rPr lang="en-GB" sz="2400" dirty="0" smtClean="0"/>
              <a:t>… </a:t>
            </a:r>
            <a:r>
              <a:rPr lang="en-GB" sz="2400" b="1" dirty="0" smtClean="0">
                <a:solidFill>
                  <a:srgbClr val="FF0000"/>
                </a:solidFill>
              </a:rPr>
              <a:t>You</a:t>
            </a:r>
            <a:r>
              <a:rPr lang="en-GB" sz="2000" dirty="0" smtClean="0"/>
              <a:t>’ve </a:t>
            </a:r>
            <a:r>
              <a:rPr lang="en-GB" sz="2000" dirty="0"/>
              <a:t>got to find what </a:t>
            </a:r>
            <a:r>
              <a:rPr lang="en-GB" sz="2400" b="1" dirty="0">
                <a:solidFill>
                  <a:srgbClr val="FF0000"/>
                </a:solidFill>
              </a:rPr>
              <a:t>you</a:t>
            </a:r>
            <a:r>
              <a:rPr lang="en-GB" sz="2000" dirty="0">
                <a:solidFill>
                  <a:srgbClr val="FF0000"/>
                </a:solidFill>
              </a:rPr>
              <a:t> </a:t>
            </a:r>
            <a:r>
              <a:rPr lang="en-GB" sz="2000" dirty="0"/>
              <a:t>love. And that is as true for </a:t>
            </a:r>
            <a:r>
              <a:rPr lang="en-GB" sz="2400" b="1" dirty="0">
                <a:solidFill>
                  <a:srgbClr val="FF0000"/>
                </a:solidFill>
              </a:rPr>
              <a:t>your</a:t>
            </a:r>
            <a:r>
              <a:rPr lang="en-GB" sz="2000" dirty="0">
                <a:solidFill>
                  <a:srgbClr val="FF0000"/>
                </a:solidFill>
              </a:rPr>
              <a:t> </a:t>
            </a:r>
            <a:r>
              <a:rPr lang="en-GB" sz="2000" dirty="0"/>
              <a:t>work as it is for </a:t>
            </a:r>
            <a:r>
              <a:rPr lang="en-GB" sz="2400" b="1" dirty="0">
                <a:solidFill>
                  <a:srgbClr val="FF0000"/>
                </a:solidFill>
              </a:rPr>
              <a:t>your</a:t>
            </a:r>
            <a:r>
              <a:rPr lang="en-GB" sz="2000" dirty="0">
                <a:solidFill>
                  <a:srgbClr val="FF0000"/>
                </a:solidFill>
              </a:rPr>
              <a:t> </a:t>
            </a:r>
            <a:r>
              <a:rPr lang="en-GB" sz="2000" dirty="0"/>
              <a:t>lovers. </a:t>
            </a:r>
            <a:r>
              <a:rPr lang="en-GB" sz="2400" b="1" dirty="0">
                <a:solidFill>
                  <a:srgbClr val="FF0000"/>
                </a:solidFill>
              </a:rPr>
              <a:t>Your</a:t>
            </a:r>
            <a:r>
              <a:rPr lang="en-GB" sz="2000" dirty="0">
                <a:solidFill>
                  <a:srgbClr val="FF0000"/>
                </a:solidFill>
              </a:rPr>
              <a:t> </a:t>
            </a:r>
            <a:r>
              <a:rPr lang="en-GB" sz="2000" dirty="0"/>
              <a:t>work is going to fill a large part of </a:t>
            </a:r>
            <a:r>
              <a:rPr lang="en-GB" sz="2400" b="1" dirty="0">
                <a:solidFill>
                  <a:srgbClr val="FF0000"/>
                </a:solidFill>
              </a:rPr>
              <a:t>your</a:t>
            </a:r>
            <a:r>
              <a:rPr lang="en-GB" sz="2000" dirty="0">
                <a:solidFill>
                  <a:srgbClr val="FF0000"/>
                </a:solidFill>
              </a:rPr>
              <a:t> </a:t>
            </a:r>
            <a:r>
              <a:rPr lang="en-GB" sz="2000" dirty="0"/>
              <a:t>life, and the only way to be truly satisfied is to do what </a:t>
            </a:r>
            <a:r>
              <a:rPr lang="en-GB" sz="2400" b="1" dirty="0">
                <a:solidFill>
                  <a:srgbClr val="FF0000"/>
                </a:solidFill>
              </a:rPr>
              <a:t>you</a:t>
            </a:r>
            <a:r>
              <a:rPr lang="en-GB" sz="2000" dirty="0">
                <a:solidFill>
                  <a:srgbClr val="FF0000"/>
                </a:solidFill>
              </a:rPr>
              <a:t> </a:t>
            </a:r>
            <a:r>
              <a:rPr lang="en-GB" sz="2000" dirty="0"/>
              <a:t>believe is great work</a:t>
            </a:r>
            <a:r>
              <a:rPr lang="en-GB" sz="2000" dirty="0" smtClean="0"/>
              <a:t>. …</a:t>
            </a:r>
            <a:endParaRPr lang="en-GB" sz="2000" dirty="0"/>
          </a:p>
        </p:txBody>
      </p:sp>
      <p:sp>
        <p:nvSpPr>
          <p:cNvPr id="10" name="CaixaDeTexto 9"/>
          <p:cNvSpPr txBox="1"/>
          <p:nvPr/>
        </p:nvSpPr>
        <p:spPr>
          <a:xfrm>
            <a:off x="473074" y="3039607"/>
            <a:ext cx="1816099" cy="461665"/>
          </a:xfrm>
          <a:prstGeom prst="rect">
            <a:avLst/>
          </a:prstGeom>
          <a:solidFill>
            <a:schemeClr val="accent6">
              <a:lumMod val="40000"/>
              <a:lumOff val="60000"/>
            </a:schemeClr>
          </a:solidFill>
        </p:spPr>
        <p:txBody>
          <a:bodyPr wrap="square" rtlCol="0">
            <a:spAutoFit/>
          </a:bodyPr>
          <a:lstStyle/>
          <a:p>
            <a:r>
              <a:rPr lang="pt-PT" sz="2400" dirty="0" smtClean="0"/>
              <a:t>Lição 3</a:t>
            </a:r>
            <a:endParaRPr lang="en-GB" sz="2000" dirty="0"/>
          </a:p>
        </p:txBody>
      </p:sp>
      <p:sp>
        <p:nvSpPr>
          <p:cNvPr id="11" name="CaixaDeTexto 10"/>
          <p:cNvSpPr txBox="1"/>
          <p:nvPr/>
        </p:nvSpPr>
        <p:spPr>
          <a:xfrm>
            <a:off x="2727569" y="4360380"/>
            <a:ext cx="7213600" cy="461665"/>
          </a:xfrm>
          <a:prstGeom prst="rect">
            <a:avLst/>
          </a:prstGeom>
          <a:noFill/>
        </p:spPr>
        <p:txBody>
          <a:bodyPr wrap="square" rtlCol="0">
            <a:spAutoFit/>
          </a:bodyPr>
          <a:lstStyle/>
          <a:p>
            <a:pPr marL="0" lvl="1">
              <a:lnSpc>
                <a:spcPct val="100000"/>
              </a:lnSpc>
              <a:spcBef>
                <a:spcPts val="0"/>
              </a:spcBef>
            </a:pPr>
            <a:r>
              <a:rPr lang="pt-PT" sz="2400" b="1" dirty="0" err="1" smtClean="0">
                <a:solidFill>
                  <a:srgbClr val="FF0000"/>
                </a:solidFill>
              </a:rPr>
              <a:t>Stay</a:t>
            </a:r>
            <a:r>
              <a:rPr lang="pt-PT" sz="2000" dirty="0" smtClean="0">
                <a:solidFill>
                  <a:srgbClr val="FF0000"/>
                </a:solidFill>
              </a:rPr>
              <a:t> </a:t>
            </a:r>
            <a:r>
              <a:rPr lang="pt-PT" sz="2000" dirty="0" err="1" smtClean="0"/>
              <a:t>hungry</a:t>
            </a:r>
            <a:r>
              <a:rPr lang="pt-PT" sz="2000" dirty="0" smtClean="0"/>
              <a:t>. </a:t>
            </a:r>
            <a:r>
              <a:rPr lang="pt-PT" sz="2400" b="1" dirty="0" err="1" smtClean="0">
                <a:solidFill>
                  <a:srgbClr val="FF0000"/>
                </a:solidFill>
              </a:rPr>
              <a:t>Stay</a:t>
            </a:r>
            <a:r>
              <a:rPr lang="pt-PT" sz="2000" dirty="0" smtClean="0">
                <a:solidFill>
                  <a:srgbClr val="FF0000"/>
                </a:solidFill>
              </a:rPr>
              <a:t> </a:t>
            </a:r>
            <a:r>
              <a:rPr lang="pt-PT" sz="2000" dirty="0" err="1" smtClean="0"/>
              <a:t>foolish</a:t>
            </a:r>
            <a:r>
              <a:rPr lang="pt-PT" sz="2000" dirty="0" smtClean="0"/>
              <a:t>.</a:t>
            </a:r>
            <a:endParaRPr lang="en-GB" sz="2000" dirty="0"/>
          </a:p>
        </p:txBody>
      </p:sp>
      <p:sp>
        <p:nvSpPr>
          <p:cNvPr id="15" name="CaixaDeTexto 14"/>
          <p:cNvSpPr txBox="1"/>
          <p:nvPr/>
        </p:nvSpPr>
        <p:spPr>
          <a:xfrm>
            <a:off x="420320" y="4337874"/>
            <a:ext cx="1816099" cy="830997"/>
          </a:xfrm>
          <a:prstGeom prst="rect">
            <a:avLst/>
          </a:prstGeom>
          <a:solidFill>
            <a:schemeClr val="accent6">
              <a:lumMod val="40000"/>
              <a:lumOff val="60000"/>
            </a:schemeClr>
          </a:solidFill>
        </p:spPr>
        <p:txBody>
          <a:bodyPr wrap="square" rtlCol="0">
            <a:spAutoFit/>
          </a:bodyPr>
          <a:lstStyle/>
          <a:p>
            <a:r>
              <a:rPr lang="pt-PT" sz="2400" dirty="0" smtClean="0"/>
              <a:t>Lição no fecho</a:t>
            </a:r>
            <a:endParaRPr lang="en-GB" sz="2400" dirty="0"/>
          </a:p>
        </p:txBody>
      </p:sp>
      <p:sp>
        <p:nvSpPr>
          <p:cNvPr id="16" name="CaixaDeTexto 15"/>
          <p:cNvSpPr txBox="1"/>
          <p:nvPr/>
        </p:nvSpPr>
        <p:spPr>
          <a:xfrm>
            <a:off x="2680677" y="1100615"/>
            <a:ext cx="8636000" cy="1938992"/>
          </a:xfrm>
          <a:prstGeom prst="rect">
            <a:avLst/>
          </a:prstGeom>
          <a:noFill/>
        </p:spPr>
        <p:txBody>
          <a:bodyPr wrap="square" rtlCol="0">
            <a:spAutoFit/>
          </a:bodyPr>
          <a:lstStyle/>
          <a:p>
            <a:r>
              <a:rPr lang="en-GB" sz="2400" b="1" dirty="0">
                <a:solidFill>
                  <a:srgbClr val="FF0000"/>
                </a:solidFill>
              </a:rPr>
              <a:t>Your</a:t>
            </a:r>
            <a:r>
              <a:rPr lang="en-GB" sz="2000" dirty="0">
                <a:solidFill>
                  <a:srgbClr val="FF0000"/>
                </a:solidFill>
              </a:rPr>
              <a:t> </a:t>
            </a:r>
            <a:r>
              <a:rPr lang="en-GB" sz="2000" dirty="0"/>
              <a:t>time is limited, so </a:t>
            </a:r>
            <a:r>
              <a:rPr lang="en-GB" sz="2400" b="1" dirty="0">
                <a:solidFill>
                  <a:srgbClr val="FF0000"/>
                </a:solidFill>
              </a:rPr>
              <a:t>don’t waste </a:t>
            </a:r>
            <a:r>
              <a:rPr lang="en-GB" sz="2000" dirty="0"/>
              <a:t>it living someone else’s life. </a:t>
            </a:r>
            <a:r>
              <a:rPr lang="en-GB" sz="2400" b="1" dirty="0">
                <a:solidFill>
                  <a:srgbClr val="FF0000"/>
                </a:solidFill>
              </a:rPr>
              <a:t>Don’t be trapped</a:t>
            </a:r>
            <a:r>
              <a:rPr lang="en-GB" sz="2000" dirty="0"/>
              <a:t> by dogma — which is living with the results of other people’s thinking. </a:t>
            </a:r>
            <a:r>
              <a:rPr lang="en-GB" sz="2400" b="1" dirty="0">
                <a:solidFill>
                  <a:srgbClr val="FF0000"/>
                </a:solidFill>
              </a:rPr>
              <a:t>Don’t let </a:t>
            </a:r>
            <a:r>
              <a:rPr lang="en-GB" sz="2000" dirty="0"/>
              <a:t>the noise of others’ opinions drown out </a:t>
            </a:r>
            <a:r>
              <a:rPr lang="en-GB" sz="2400" b="1" dirty="0">
                <a:solidFill>
                  <a:srgbClr val="FF0000"/>
                </a:solidFill>
              </a:rPr>
              <a:t>your</a:t>
            </a:r>
            <a:r>
              <a:rPr lang="en-GB" sz="2000" dirty="0"/>
              <a:t> own inner voice. And most important, </a:t>
            </a:r>
            <a:r>
              <a:rPr lang="en-GB" sz="2400" b="1" dirty="0">
                <a:solidFill>
                  <a:srgbClr val="FF0000"/>
                </a:solidFill>
              </a:rPr>
              <a:t>have</a:t>
            </a:r>
            <a:r>
              <a:rPr lang="en-GB" sz="2000" dirty="0">
                <a:solidFill>
                  <a:srgbClr val="FF0000"/>
                </a:solidFill>
              </a:rPr>
              <a:t> </a:t>
            </a:r>
            <a:r>
              <a:rPr lang="en-GB" sz="2000" dirty="0"/>
              <a:t>the courage to follow </a:t>
            </a:r>
            <a:r>
              <a:rPr lang="en-GB" sz="2400" b="1" dirty="0">
                <a:solidFill>
                  <a:srgbClr val="FF0000"/>
                </a:solidFill>
              </a:rPr>
              <a:t>your</a:t>
            </a:r>
            <a:r>
              <a:rPr lang="en-GB" sz="2000" dirty="0">
                <a:solidFill>
                  <a:srgbClr val="FF0000"/>
                </a:solidFill>
              </a:rPr>
              <a:t> </a:t>
            </a:r>
            <a:r>
              <a:rPr lang="en-GB" sz="2000" dirty="0"/>
              <a:t>heart and intuition. They somehow already know what </a:t>
            </a:r>
            <a:r>
              <a:rPr lang="en-GB" sz="2400" b="1" dirty="0">
                <a:solidFill>
                  <a:srgbClr val="FF0000"/>
                </a:solidFill>
              </a:rPr>
              <a:t>you</a:t>
            </a:r>
            <a:r>
              <a:rPr lang="en-GB" sz="2000" dirty="0"/>
              <a:t> truly want to become.</a:t>
            </a:r>
            <a:r>
              <a:rPr lang="pt-PT" dirty="0" smtClean="0"/>
              <a:t> </a:t>
            </a:r>
            <a:endParaRPr lang="en-GB" dirty="0"/>
          </a:p>
        </p:txBody>
      </p:sp>
      <p:sp>
        <p:nvSpPr>
          <p:cNvPr id="3" name="TextBox 2"/>
          <p:cNvSpPr txBox="1"/>
          <p:nvPr/>
        </p:nvSpPr>
        <p:spPr>
          <a:xfrm>
            <a:off x="2676769" y="5599928"/>
            <a:ext cx="6873631" cy="584775"/>
          </a:xfrm>
          <a:prstGeom prst="rect">
            <a:avLst/>
          </a:prstGeom>
          <a:noFill/>
          <a:ln w="57150">
            <a:solidFill>
              <a:srgbClr val="00B050"/>
            </a:solidFill>
          </a:ln>
        </p:spPr>
        <p:txBody>
          <a:bodyPr wrap="square" rtlCol="0">
            <a:spAutoFit/>
          </a:bodyPr>
          <a:lstStyle/>
          <a:p>
            <a:r>
              <a:rPr lang="pt-PT" sz="3200" dirty="0" smtClean="0"/>
              <a:t>	2ª pessoa		imperativo</a:t>
            </a:r>
            <a:endParaRPr lang="pt-PT" sz="3200" dirty="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49</a:t>
            </a:fld>
            <a:endParaRPr lang="en-GB"/>
          </a:p>
        </p:txBody>
      </p:sp>
    </p:spTree>
    <p:extLst>
      <p:ext uri="{BB962C8B-B14F-4D97-AF65-F5344CB8AC3E}">
        <p14:creationId xmlns:p14="http://schemas.microsoft.com/office/powerpoint/2010/main" val="991011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4"/>
            <a:ext cx="10515600" cy="6185577"/>
          </a:xfrm>
          <a:solidFill>
            <a:schemeClr val="accent2">
              <a:lumMod val="40000"/>
              <a:lumOff val="60000"/>
            </a:schemeClr>
          </a:solidFill>
        </p:spPr>
        <p:txBody>
          <a:bodyPr>
            <a:normAutofit/>
          </a:bodyPr>
          <a:lstStyle/>
          <a:p>
            <a:r>
              <a:rPr lang="pt-PT" dirty="0"/>
              <a:t>Quais dessas técnicas são exemplificadas num discurso conhecido de alguém famoso?</a:t>
            </a:r>
            <a:r>
              <a:rPr lang="en-GB" dirty="0"/>
              <a:t/>
            </a:r>
            <a:br>
              <a:rPr lang="en-GB" dirty="0"/>
            </a:br>
            <a:endParaRPr lang="en-GB" dirty="0"/>
          </a:p>
        </p:txBody>
      </p:sp>
      <p:sp>
        <p:nvSpPr>
          <p:cNvPr id="3" name="Marcador de Posição do Número do Diapositivo 2"/>
          <p:cNvSpPr>
            <a:spLocks noGrp="1"/>
          </p:cNvSpPr>
          <p:nvPr>
            <p:ph type="sldNum" sz="quarter" idx="12"/>
          </p:nvPr>
        </p:nvSpPr>
        <p:spPr/>
        <p:txBody>
          <a:bodyPr/>
          <a:lstStyle/>
          <a:p>
            <a:fld id="{EBD4ABFD-154A-4C65-AEA2-A4AAD04878C6}" type="slidenum">
              <a:rPr lang="en-GB" smtClean="0"/>
              <a:t>5</a:t>
            </a:fld>
            <a:endParaRPr lang="en-GB"/>
          </a:p>
        </p:txBody>
      </p:sp>
    </p:spTree>
    <p:extLst>
      <p:ext uri="{BB962C8B-B14F-4D97-AF65-F5344CB8AC3E}">
        <p14:creationId xmlns:p14="http://schemas.microsoft.com/office/powerpoint/2010/main" val="17356138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3825"/>
            <a:ext cx="10515600" cy="567837"/>
          </a:xfrm>
          <a:solidFill>
            <a:srgbClr val="DE0000"/>
          </a:solidFill>
        </p:spPr>
        <p:txBody>
          <a:bodyPr>
            <a:normAutofit fontScale="90000"/>
          </a:bodyPr>
          <a:lstStyle/>
          <a:p>
            <a:pPr algn="ctr"/>
            <a:r>
              <a:rPr lang="pt-PT" sz="3600" dirty="0" smtClean="0"/>
              <a:t>Estrutura do fecho</a:t>
            </a:r>
            <a:endParaRPr lang="en-GB" sz="3600" dirty="0"/>
          </a:p>
        </p:txBody>
      </p:sp>
      <p:sp>
        <p:nvSpPr>
          <p:cNvPr id="4" name="CaixaDeTexto 3"/>
          <p:cNvSpPr txBox="1"/>
          <p:nvPr/>
        </p:nvSpPr>
        <p:spPr>
          <a:xfrm>
            <a:off x="4140200" y="4423937"/>
            <a:ext cx="7112000" cy="707886"/>
          </a:xfrm>
          <a:prstGeom prst="rect">
            <a:avLst/>
          </a:prstGeom>
          <a:noFill/>
        </p:spPr>
        <p:txBody>
          <a:bodyPr wrap="square" rtlCol="0">
            <a:spAutoFit/>
          </a:bodyPr>
          <a:lstStyle/>
          <a:p>
            <a:r>
              <a:rPr lang="en-GB" sz="2000" dirty="0"/>
              <a:t>And now, as you graduate to begin anew, I wish that for you. </a:t>
            </a:r>
            <a:r>
              <a:rPr lang="en-GB" sz="2000" dirty="0" smtClean="0"/>
              <a:t>Stay hungry. Stay Foolish.</a:t>
            </a:r>
            <a:endParaRPr lang="en-GB" sz="2000" dirty="0"/>
          </a:p>
        </p:txBody>
      </p:sp>
      <p:sp>
        <p:nvSpPr>
          <p:cNvPr id="7" name="CaixaDeTexto 6"/>
          <p:cNvSpPr txBox="1"/>
          <p:nvPr/>
        </p:nvSpPr>
        <p:spPr>
          <a:xfrm>
            <a:off x="1562100" y="1716385"/>
            <a:ext cx="2476500" cy="461665"/>
          </a:xfrm>
          <a:prstGeom prst="rect">
            <a:avLst/>
          </a:prstGeom>
          <a:solidFill>
            <a:schemeClr val="accent4">
              <a:lumMod val="20000"/>
              <a:lumOff val="80000"/>
            </a:schemeClr>
          </a:solidFill>
        </p:spPr>
        <p:txBody>
          <a:bodyPr wrap="square" rtlCol="0">
            <a:spAutoFit/>
          </a:bodyPr>
          <a:lstStyle/>
          <a:p>
            <a:r>
              <a:rPr lang="pt-PT" sz="2400" b="1" dirty="0" smtClean="0"/>
              <a:t>Orientação</a:t>
            </a:r>
            <a:endParaRPr lang="en-GB" sz="2000" dirty="0"/>
          </a:p>
        </p:txBody>
      </p:sp>
      <p:sp>
        <p:nvSpPr>
          <p:cNvPr id="8" name="CaixaDeTexto 7"/>
          <p:cNvSpPr txBox="1"/>
          <p:nvPr/>
        </p:nvSpPr>
        <p:spPr>
          <a:xfrm>
            <a:off x="4140200" y="1452159"/>
            <a:ext cx="7213600" cy="1015663"/>
          </a:xfrm>
          <a:prstGeom prst="rect">
            <a:avLst/>
          </a:prstGeom>
          <a:noFill/>
        </p:spPr>
        <p:txBody>
          <a:bodyPr wrap="square" rtlCol="0">
            <a:spAutoFit/>
          </a:bodyPr>
          <a:lstStyle/>
          <a:p>
            <a:r>
              <a:rPr lang="en-GB" sz="2000" dirty="0"/>
              <a:t>When I was young, there was an amazing publication called </a:t>
            </a:r>
            <a:r>
              <a:rPr lang="en-GB" sz="2000" i="1" dirty="0"/>
              <a:t>The Whole Earth </a:t>
            </a:r>
            <a:r>
              <a:rPr lang="en-GB" sz="2000" i="1" dirty="0" err="1"/>
              <a:t>Catalog</a:t>
            </a:r>
            <a:r>
              <a:rPr lang="en-GB" sz="2000" dirty="0"/>
              <a:t>, which was one of the bibles of my </a:t>
            </a:r>
            <a:r>
              <a:rPr lang="en-GB" sz="2000" dirty="0" smtClean="0"/>
              <a:t>generation. ...</a:t>
            </a:r>
            <a:endParaRPr lang="en-GB" sz="2000" dirty="0"/>
          </a:p>
        </p:txBody>
      </p:sp>
      <p:sp>
        <p:nvSpPr>
          <p:cNvPr id="10" name="CaixaDeTexto 9"/>
          <p:cNvSpPr txBox="1"/>
          <p:nvPr/>
        </p:nvSpPr>
        <p:spPr>
          <a:xfrm>
            <a:off x="1562100" y="2614909"/>
            <a:ext cx="2476500" cy="830997"/>
          </a:xfrm>
          <a:prstGeom prst="rect">
            <a:avLst/>
          </a:prstGeom>
          <a:solidFill>
            <a:schemeClr val="accent4">
              <a:lumMod val="20000"/>
              <a:lumOff val="80000"/>
            </a:schemeClr>
          </a:solidFill>
        </p:spPr>
        <p:txBody>
          <a:bodyPr wrap="square" rtlCol="0">
            <a:spAutoFit/>
          </a:bodyPr>
          <a:lstStyle/>
          <a:p>
            <a:r>
              <a:rPr lang="pt-PT" sz="2400" b="1" dirty="0"/>
              <a:t>Registo de </a:t>
            </a:r>
            <a:r>
              <a:rPr lang="pt-PT" sz="2400" b="1" dirty="0" smtClean="0"/>
              <a:t>eventos</a:t>
            </a:r>
            <a:endParaRPr lang="en-GB" sz="2000" dirty="0"/>
          </a:p>
        </p:txBody>
      </p:sp>
      <p:sp>
        <p:nvSpPr>
          <p:cNvPr id="11" name="CaixaDeTexto 10"/>
          <p:cNvSpPr txBox="1"/>
          <p:nvPr/>
        </p:nvSpPr>
        <p:spPr>
          <a:xfrm>
            <a:off x="4140200" y="2582565"/>
            <a:ext cx="7213600" cy="1015663"/>
          </a:xfrm>
          <a:prstGeom prst="rect">
            <a:avLst/>
          </a:prstGeom>
          <a:noFill/>
        </p:spPr>
        <p:txBody>
          <a:bodyPr wrap="square" rtlCol="0">
            <a:spAutoFit/>
          </a:bodyPr>
          <a:lstStyle/>
          <a:p>
            <a:pPr marL="0" lvl="1">
              <a:lnSpc>
                <a:spcPct val="100000"/>
              </a:lnSpc>
              <a:spcBef>
                <a:spcPts val="0"/>
              </a:spcBef>
            </a:pPr>
            <a:r>
              <a:rPr lang="en-GB" sz="2000" dirty="0"/>
              <a:t>Stewart and his team put out several issues of </a:t>
            </a:r>
            <a:r>
              <a:rPr lang="en-GB" sz="2000" i="1" dirty="0"/>
              <a:t>The Whole Earth </a:t>
            </a:r>
            <a:r>
              <a:rPr lang="en-GB" sz="2000" i="1" dirty="0" err="1"/>
              <a:t>Catalog</a:t>
            </a:r>
            <a:r>
              <a:rPr lang="en-GB" sz="2000" dirty="0"/>
              <a:t>, and then when it had run its course, they put out a final issue</a:t>
            </a:r>
            <a:r>
              <a:rPr lang="en-GB" sz="2000" dirty="0" smtClean="0"/>
              <a:t>. …</a:t>
            </a:r>
            <a:endParaRPr lang="en-GB" sz="2000" dirty="0"/>
          </a:p>
        </p:txBody>
      </p:sp>
      <p:sp>
        <p:nvSpPr>
          <p:cNvPr id="12" name="CaixaDeTexto 11"/>
          <p:cNvSpPr txBox="1"/>
          <p:nvPr/>
        </p:nvSpPr>
        <p:spPr>
          <a:xfrm>
            <a:off x="1562100" y="3607276"/>
            <a:ext cx="2476500" cy="461665"/>
          </a:xfrm>
          <a:prstGeom prst="rect">
            <a:avLst/>
          </a:prstGeom>
          <a:solidFill>
            <a:schemeClr val="accent4">
              <a:lumMod val="20000"/>
              <a:lumOff val="80000"/>
            </a:schemeClr>
          </a:solidFill>
        </p:spPr>
        <p:txBody>
          <a:bodyPr wrap="square" rtlCol="0">
            <a:spAutoFit/>
          </a:bodyPr>
          <a:lstStyle/>
          <a:p>
            <a:r>
              <a:rPr lang="pt-PT" sz="2400" b="1" dirty="0" smtClean="0"/>
              <a:t>Comentário</a:t>
            </a:r>
            <a:endParaRPr lang="pt-PT" sz="2000" dirty="0"/>
          </a:p>
        </p:txBody>
      </p:sp>
      <p:sp>
        <p:nvSpPr>
          <p:cNvPr id="13" name="CaixaDeTexto 12"/>
          <p:cNvSpPr txBox="1"/>
          <p:nvPr/>
        </p:nvSpPr>
        <p:spPr>
          <a:xfrm>
            <a:off x="4140200" y="3544030"/>
            <a:ext cx="6705600" cy="707886"/>
          </a:xfrm>
          <a:prstGeom prst="rect">
            <a:avLst/>
          </a:prstGeom>
          <a:noFill/>
        </p:spPr>
        <p:txBody>
          <a:bodyPr wrap="square" rtlCol="0">
            <a:spAutoFit/>
          </a:bodyPr>
          <a:lstStyle/>
          <a:p>
            <a:r>
              <a:rPr lang="en-GB" sz="2000" dirty="0" smtClean="0"/>
              <a:t>Stay </a:t>
            </a:r>
            <a:r>
              <a:rPr lang="en-GB" sz="2000" dirty="0"/>
              <a:t>Hungry. Stay Foolish. And I have always wished that for myself. </a:t>
            </a:r>
          </a:p>
        </p:txBody>
      </p:sp>
      <p:sp>
        <p:nvSpPr>
          <p:cNvPr id="14" name="CaixaDeTexto 13"/>
          <p:cNvSpPr txBox="1"/>
          <p:nvPr/>
        </p:nvSpPr>
        <p:spPr>
          <a:xfrm>
            <a:off x="838200" y="1219442"/>
            <a:ext cx="1816100" cy="461665"/>
          </a:xfrm>
          <a:prstGeom prst="rect">
            <a:avLst/>
          </a:prstGeom>
          <a:solidFill>
            <a:schemeClr val="accent6">
              <a:lumMod val="40000"/>
              <a:lumOff val="60000"/>
            </a:schemeClr>
          </a:solidFill>
        </p:spPr>
        <p:txBody>
          <a:bodyPr wrap="square" rtlCol="0">
            <a:spAutoFit/>
          </a:bodyPr>
          <a:lstStyle/>
          <a:p>
            <a:r>
              <a:rPr lang="pt-PT" sz="2400" dirty="0" smtClean="0"/>
              <a:t>História </a:t>
            </a:r>
            <a:endParaRPr lang="en-GB" sz="2400" dirty="0"/>
          </a:p>
        </p:txBody>
      </p:sp>
      <p:sp>
        <p:nvSpPr>
          <p:cNvPr id="15" name="CaixaDeTexto 14"/>
          <p:cNvSpPr txBox="1"/>
          <p:nvPr/>
        </p:nvSpPr>
        <p:spPr>
          <a:xfrm>
            <a:off x="833110" y="4497051"/>
            <a:ext cx="1821189" cy="461665"/>
          </a:xfrm>
          <a:prstGeom prst="rect">
            <a:avLst/>
          </a:prstGeom>
          <a:solidFill>
            <a:schemeClr val="accent6">
              <a:lumMod val="40000"/>
              <a:lumOff val="60000"/>
            </a:schemeClr>
          </a:solidFill>
        </p:spPr>
        <p:txBody>
          <a:bodyPr wrap="square" rtlCol="0">
            <a:spAutoFit/>
          </a:bodyPr>
          <a:lstStyle/>
          <a:p>
            <a:r>
              <a:rPr lang="pt-PT" sz="2400" dirty="0" smtClean="0"/>
              <a:t>Lição </a:t>
            </a:r>
            <a:endParaRPr lang="en-GB" sz="2400" dirty="0"/>
          </a:p>
        </p:txBody>
      </p:sp>
      <p:sp>
        <p:nvSpPr>
          <p:cNvPr id="5" name="CaixaDeTexto 4"/>
          <p:cNvSpPr txBox="1"/>
          <p:nvPr/>
        </p:nvSpPr>
        <p:spPr>
          <a:xfrm rot="16200000">
            <a:off x="-1765510" y="3293733"/>
            <a:ext cx="4674021" cy="523220"/>
          </a:xfrm>
          <a:prstGeom prst="rect">
            <a:avLst/>
          </a:prstGeom>
          <a:solidFill>
            <a:schemeClr val="accent5">
              <a:lumMod val="20000"/>
              <a:lumOff val="80000"/>
            </a:schemeClr>
          </a:solidFill>
        </p:spPr>
        <p:txBody>
          <a:bodyPr wrap="square" rtlCol="0">
            <a:spAutoFit/>
          </a:bodyPr>
          <a:lstStyle/>
          <a:p>
            <a:pPr algn="ctr"/>
            <a:r>
              <a:rPr lang="pt-PT" sz="2800" b="1" dirty="0" smtClean="0"/>
              <a:t>Fecho</a:t>
            </a:r>
            <a:endParaRPr lang="en-GB" sz="2800" b="1" dirty="0"/>
          </a:p>
        </p:txBody>
      </p:sp>
      <p:sp>
        <p:nvSpPr>
          <p:cNvPr id="17" name="CaixaDeTexto 16"/>
          <p:cNvSpPr txBox="1"/>
          <p:nvPr/>
        </p:nvSpPr>
        <p:spPr>
          <a:xfrm>
            <a:off x="833110" y="5430687"/>
            <a:ext cx="1821189" cy="461665"/>
          </a:xfrm>
          <a:prstGeom prst="rect">
            <a:avLst/>
          </a:prstGeom>
          <a:solidFill>
            <a:schemeClr val="accent6">
              <a:lumMod val="40000"/>
              <a:lumOff val="60000"/>
            </a:schemeClr>
          </a:solidFill>
        </p:spPr>
        <p:txBody>
          <a:bodyPr wrap="square" rtlCol="0">
            <a:spAutoFit/>
          </a:bodyPr>
          <a:lstStyle/>
          <a:p>
            <a:r>
              <a:rPr lang="pt-PT" sz="2400" dirty="0" smtClean="0"/>
              <a:t>Fecho </a:t>
            </a:r>
            <a:endParaRPr lang="en-GB" sz="2400" dirty="0"/>
          </a:p>
        </p:txBody>
      </p:sp>
      <p:sp>
        <p:nvSpPr>
          <p:cNvPr id="9" name="CaixaDeTexto 8"/>
          <p:cNvSpPr txBox="1"/>
          <p:nvPr/>
        </p:nvSpPr>
        <p:spPr>
          <a:xfrm>
            <a:off x="4241799" y="5501156"/>
            <a:ext cx="1384300" cy="400110"/>
          </a:xfrm>
          <a:prstGeom prst="rect">
            <a:avLst/>
          </a:prstGeom>
          <a:noFill/>
        </p:spPr>
        <p:txBody>
          <a:bodyPr wrap="square" rtlCol="0">
            <a:spAutoFit/>
          </a:bodyPr>
          <a:lstStyle/>
          <a:p>
            <a:r>
              <a:rPr lang="pt-PT" sz="2000" dirty="0" err="1" smtClean="0"/>
              <a:t>Thank</a:t>
            </a:r>
            <a:r>
              <a:rPr lang="pt-PT" sz="2000" dirty="0" smtClean="0"/>
              <a:t> </a:t>
            </a:r>
            <a:r>
              <a:rPr lang="pt-PT" sz="2000" dirty="0" err="1" smtClean="0"/>
              <a:t>you</a:t>
            </a:r>
            <a:r>
              <a:rPr lang="pt-PT" sz="2000" dirty="0" smtClean="0"/>
              <a:t>.</a:t>
            </a:r>
            <a:endParaRPr lang="en-GB" sz="2000" dirty="0"/>
          </a:p>
        </p:txBody>
      </p:sp>
      <p:sp>
        <p:nvSpPr>
          <p:cNvPr id="3" name="Marcador de Posição do Número do Diapositivo 2"/>
          <p:cNvSpPr>
            <a:spLocks noGrp="1"/>
          </p:cNvSpPr>
          <p:nvPr>
            <p:ph type="sldNum" sz="quarter" idx="12"/>
          </p:nvPr>
        </p:nvSpPr>
        <p:spPr/>
        <p:txBody>
          <a:bodyPr/>
          <a:lstStyle/>
          <a:p>
            <a:fld id="{EBD4ABFD-154A-4C65-AEA2-A4AAD04878C6}" type="slidenum">
              <a:rPr lang="en-GB" smtClean="0"/>
              <a:t>50</a:t>
            </a:fld>
            <a:endParaRPr lang="en-GB"/>
          </a:p>
        </p:txBody>
      </p:sp>
    </p:spTree>
    <p:extLst>
      <p:ext uri="{BB962C8B-B14F-4D97-AF65-F5344CB8AC3E}">
        <p14:creationId xmlns:p14="http://schemas.microsoft.com/office/powerpoint/2010/main" val="24588487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3825"/>
            <a:ext cx="10515600" cy="567837"/>
          </a:xfrm>
          <a:solidFill>
            <a:srgbClr val="DE0000"/>
          </a:solidFill>
        </p:spPr>
        <p:txBody>
          <a:bodyPr>
            <a:normAutofit fontScale="90000"/>
          </a:bodyPr>
          <a:lstStyle/>
          <a:p>
            <a:pPr algn="ctr"/>
            <a:r>
              <a:rPr lang="pt-PT" sz="3600" dirty="0" smtClean="0"/>
              <a:t>Conteúdo do fecho</a:t>
            </a:r>
            <a:endParaRPr lang="en-GB" sz="3600" dirty="0"/>
          </a:p>
        </p:txBody>
      </p:sp>
      <p:sp>
        <p:nvSpPr>
          <p:cNvPr id="7" name="CaixaDeTexto 6"/>
          <p:cNvSpPr txBox="1"/>
          <p:nvPr/>
        </p:nvSpPr>
        <p:spPr>
          <a:xfrm>
            <a:off x="1163515" y="1716385"/>
            <a:ext cx="1814146" cy="461665"/>
          </a:xfrm>
          <a:prstGeom prst="rect">
            <a:avLst/>
          </a:prstGeom>
          <a:solidFill>
            <a:schemeClr val="accent4">
              <a:lumMod val="20000"/>
              <a:lumOff val="80000"/>
            </a:schemeClr>
          </a:solidFill>
        </p:spPr>
        <p:txBody>
          <a:bodyPr wrap="square" rtlCol="0">
            <a:spAutoFit/>
          </a:bodyPr>
          <a:lstStyle/>
          <a:p>
            <a:r>
              <a:rPr lang="pt-PT" sz="2400" b="1" dirty="0" smtClean="0"/>
              <a:t>Orientação</a:t>
            </a:r>
            <a:endParaRPr lang="en-GB" sz="2000" dirty="0"/>
          </a:p>
        </p:txBody>
      </p:sp>
      <p:sp>
        <p:nvSpPr>
          <p:cNvPr id="8" name="CaixaDeTexto 7"/>
          <p:cNvSpPr txBox="1"/>
          <p:nvPr/>
        </p:nvSpPr>
        <p:spPr>
          <a:xfrm>
            <a:off x="3130062" y="1716385"/>
            <a:ext cx="7558454" cy="3108543"/>
          </a:xfrm>
          <a:prstGeom prst="rect">
            <a:avLst/>
          </a:prstGeom>
          <a:noFill/>
        </p:spPr>
        <p:txBody>
          <a:bodyPr wrap="square" rtlCol="0">
            <a:spAutoFit/>
          </a:bodyPr>
          <a:lstStyle/>
          <a:p>
            <a:r>
              <a:rPr lang="en-US" sz="2000" dirty="0"/>
              <a:t>When I was young, there was an amazing publication called </a:t>
            </a:r>
            <a:r>
              <a:rPr lang="en-US" sz="2000" i="1" dirty="0"/>
              <a:t>The Whole Earth Catalog</a:t>
            </a:r>
            <a:r>
              <a:rPr lang="en-US" sz="2000" dirty="0"/>
              <a:t>, which was one of the bibles of my generation. It was created by a fellow named Stewart Brand not far from here in Menlo Park, and he brought it to life with his poetic touch. This was in the late 1960s, before personal computers and desktop publishing, so it was all made with typewriters, scissors and Polaroid cameras. It was </a:t>
            </a:r>
            <a:r>
              <a:rPr lang="en-US" sz="2800" b="1" dirty="0">
                <a:solidFill>
                  <a:srgbClr val="FF0000"/>
                </a:solidFill>
              </a:rPr>
              <a:t>sort of like Google in paperback form</a:t>
            </a:r>
            <a:r>
              <a:rPr lang="en-US" sz="2000" dirty="0"/>
              <a:t>, 35 years before Google came along: It was idealistic, and overflowing with neat tools and great notions</a:t>
            </a:r>
            <a:endParaRPr lang="en-GB" sz="2000" dirty="0"/>
          </a:p>
        </p:txBody>
      </p:sp>
      <p:sp>
        <p:nvSpPr>
          <p:cNvPr id="14" name="CaixaDeTexto 13"/>
          <p:cNvSpPr txBox="1"/>
          <p:nvPr/>
        </p:nvSpPr>
        <p:spPr>
          <a:xfrm>
            <a:off x="838200" y="1219442"/>
            <a:ext cx="1816100" cy="461665"/>
          </a:xfrm>
          <a:prstGeom prst="rect">
            <a:avLst/>
          </a:prstGeom>
          <a:solidFill>
            <a:schemeClr val="accent6">
              <a:lumMod val="40000"/>
              <a:lumOff val="60000"/>
            </a:schemeClr>
          </a:solidFill>
        </p:spPr>
        <p:txBody>
          <a:bodyPr wrap="square" rtlCol="0">
            <a:spAutoFit/>
          </a:bodyPr>
          <a:lstStyle/>
          <a:p>
            <a:r>
              <a:rPr lang="pt-PT" sz="2400" dirty="0" smtClean="0"/>
              <a:t>História </a:t>
            </a:r>
            <a:endParaRPr lang="en-GB" sz="2400" dirty="0"/>
          </a:p>
        </p:txBody>
      </p:sp>
      <p:sp>
        <p:nvSpPr>
          <p:cNvPr id="5" name="CaixaDeTexto 4"/>
          <p:cNvSpPr txBox="1"/>
          <p:nvPr/>
        </p:nvSpPr>
        <p:spPr>
          <a:xfrm rot="16200000">
            <a:off x="-1765510" y="3293733"/>
            <a:ext cx="4674021" cy="523220"/>
          </a:xfrm>
          <a:prstGeom prst="rect">
            <a:avLst/>
          </a:prstGeom>
          <a:solidFill>
            <a:schemeClr val="accent5">
              <a:lumMod val="20000"/>
              <a:lumOff val="80000"/>
            </a:schemeClr>
          </a:solidFill>
        </p:spPr>
        <p:txBody>
          <a:bodyPr wrap="square" rtlCol="0">
            <a:spAutoFit/>
          </a:bodyPr>
          <a:lstStyle/>
          <a:p>
            <a:pPr algn="ctr"/>
            <a:r>
              <a:rPr lang="pt-PT" sz="2800" b="1" dirty="0" smtClean="0"/>
              <a:t>Fecho</a:t>
            </a:r>
            <a:endParaRPr lang="en-GB" sz="2800" b="1" dirty="0"/>
          </a:p>
        </p:txBody>
      </p:sp>
      <p:sp>
        <p:nvSpPr>
          <p:cNvPr id="3" name="TextBox 2"/>
          <p:cNvSpPr txBox="1"/>
          <p:nvPr/>
        </p:nvSpPr>
        <p:spPr>
          <a:xfrm>
            <a:off x="3153508" y="5029200"/>
            <a:ext cx="7535008" cy="954107"/>
          </a:xfrm>
          <a:prstGeom prst="rect">
            <a:avLst/>
          </a:prstGeom>
          <a:noFill/>
          <a:ln w="57150">
            <a:solidFill>
              <a:srgbClr val="00B050"/>
            </a:solidFill>
          </a:ln>
        </p:spPr>
        <p:txBody>
          <a:bodyPr wrap="square" rtlCol="0">
            <a:spAutoFit/>
          </a:bodyPr>
          <a:lstStyle/>
          <a:p>
            <a:r>
              <a:rPr lang="pt-PT" sz="2800" dirty="0" smtClean="0"/>
              <a:t>Constrói uma ideia nova/estranha </a:t>
            </a:r>
          </a:p>
          <a:p>
            <a:r>
              <a:rPr lang="pt-PT" sz="2800" dirty="0" smtClean="0"/>
              <a:t>com informação que o público conhece</a:t>
            </a:r>
            <a:endParaRPr lang="pt-PT" sz="2800" dirty="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51</a:t>
            </a:fld>
            <a:endParaRPr lang="en-GB"/>
          </a:p>
        </p:txBody>
      </p:sp>
    </p:spTree>
    <p:extLst>
      <p:ext uri="{BB962C8B-B14F-4D97-AF65-F5344CB8AC3E}">
        <p14:creationId xmlns:p14="http://schemas.microsoft.com/office/powerpoint/2010/main" val="140651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3825"/>
            <a:ext cx="10515600" cy="567837"/>
          </a:xfrm>
          <a:solidFill>
            <a:srgbClr val="DE0000"/>
          </a:solidFill>
        </p:spPr>
        <p:txBody>
          <a:bodyPr>
            <a:normAutofit fontScale="90000"/>
          </a:bodyPr>
          <a:lstStyle/>
          <a:p>
            <a:pPr algn="ctr"/>
            <a:r>
              <a:rPr lang="pt-PT" sz="3600" dirty="0" smtClean="0"/>
              <a:t>Conteúdo do fecho</a:t>
            </a:r>
            <a:endParaRPr lang="en-GB" sz="3600" dirty="0"/>
          </a:p>
        </p:txBody>
      </p:sp>
      <p:sp>
        <p:nvSpPr>
          <p:cNvPr id="7" name="CaixaDeTexto 6"/>
          <p:cNvSpPr txBox="1"/>
          <p:nvPr/>
        </p:nvSpPr>
        <p:spPr>
          <a:xfrm>
            <a:off x="1107830" y="1300886"/>
            <a:ext cx="1814146" cy="830997"/>
          </a:xfrm>
          <a:prstGeom prst="rect">
            <a:avLst/>
          </a:prstGeom>
          <a:solidFill>
            <a:schemeClr val="accent4">
              <a:lumMod val="20000"/>
              <a:lumOff val="80000"/>
            </a:schemeClr>
          </a:solidFill>
        </p:spPr>
        <p:txBody>
          <a:bodyPr wrap="square" rtlCol="0">
            <a:spAutoFit/>
          </a:bodyPr>
          <a:lstStyle/>
          <a:p>
            <a:r>
              <a:rPr lang="pt-PT" sz="2400" b="1" dirty="0" smtClean="0"/>
              <a:t>Registo de eventos</a:t>
            </a:r>
            <a:endParaRPr lang="en-GB" sz="2000" dirty="0"/>
          </a:p>
        </p:txBody>
      </p:sp>
      <p:sp>
        <p:nvSpPr>
          <p:cNvPr id="8" name="CaixaDeTexto 7"/>
          <p:cNvSpPr txBox="1"/>
          <p:nvPr/>
        </p:nvSpPr>
        <p:spPr>
          <a:xfrm>
            <a:off x="3083169" y="1143945"/>
            <a:ext cx="8229599" cy="3713837"/>
          </a:xfrm>
          <a:prstGeom prst="rect">
            <a:avLst/>
          </a:prstGeom>
          <a:noFill/>
        </p:spPr>
        <p:txBody>
          <a:bodyPr wrap="square" rtlCol="0">
            <a:spAutoFit/>
          </a:bodyPr>
          <a:lstStyle/>
          <a:p>
            <a:r>
              <a:rPr lang="en-US" sz="2000" dirty="0"/>
              <a:t>Stewart and his team put out several issues of </a:t>
            </a:r>
            <a:r>
              <a:rPr lang="en-US" sz="2000" i="1" dirty="0"/>
              <a:t>The Whole Earth Catalog</a:t>
            </a:r>
            <a:r>
              <a:rPr lang="en-US" sz="2000" dirty="0"/>
              <a:t>, and then when it had run its course, they put out a final issue. It was the mid-1970s, and </a:t>
            </a:r>
            <a:r>
              <a:rPr lang="en-US" sz="2400" b="1" dirty="0">
                <a:solidFill>
                  <a:srgbClr val="00B050"/>
                </a:solidFill>
              </a:rPr>
              <a:t>I was your age</a:t>
            </a:r>
            <a:r>
              <a:rPr lang="en-US" sz="2000" dirty="0"/>
              <a:t>. On the back cover of their final issue was a photograph of an early morning country road, the kind </a:t>
            </a:r>
            <a:r>
              <a:rPr lang="en-US" sz="2400" b="1" dirty="0">
                <a:solidFill>
                  <a:srgbClr val="00B050"/>
                </a:solidFill>
              </a:rPr>
              <a:t>you might find yourself hitchhiking on if you were so adventurous</a:t>
            </a:r>
            <a:r>
              <a:rPr lang="en-US" sz="2000" dirty="0"/>
              <a:t>. Beneath it were the words: “Stay Hungry. Stay Foolish.” It was their farewell message as they signed off. Stay Hungry. Stay Foolish. </a:t>
            </a:r>
            <a:endParaRPr lang="en-US" sz="2000" dirty="0" smtClean="0"/>
          </a:p>
          <a:p>
            <a:pPr>
              <a:spcBef>
                <a:spcPts val="600"/>
              </a:spcBef>
              <a:spcAft>
                <a:spcPts val="600"/>
              </a:spcAft>
            </a:pPr>
            <a:r>
              <a:rPr lang="en-US" sz="2000" dirty="0" smtClean="0"/>
              <a:t>And </a:t>
            </a:r>
            <a:r>
              <a:rPr lang="en-US" sz="2000" dirty="0"/>
              <a:t>I have always wished that for myself. </a:t>
            </a:r>
            <a:endParaRPr lang="en-US" sz="2000" dirty="0" smtClean="0"/>
          </a:p>
          <a:p>
            <a:pPr>
              <a:spcBef>
                <a:spcPts val="1000"/>
              </a:spcBef>
            </a:pPr>
            <a:r>
              <a:rPr lang="en-US" sz="2000" dirty="0" smtClean="0"/>
              <a:t>And </a:t>
            </a:r>
            <a:r>
              <a:rPr lang="en-US" sz="2000" dirty="0"/>
              <a:t>now, as you graduate to begin anew, I wish that for you</a:t>
            </a:r>
            <a:r>
              <a:rPr lang="en-US" sz="2000" dirty="0" smtClean="0"/>
              <a:t>. Stay hungry. Stay foolish.</a:t>
            </a:r>
            <a:endParaRPr lang="en-US" sz="2000" dirty="0"/>
          </a:p>
        </p:txBody>
      </p:sp>
      <p:sp>
        <p:nvSpPr>
          <p:cNvPr id="14" name="CaixaDeTexto 13"/>
          <p:cNvSpPr txBox="1"/>
          <p:nvPr/>
        </p:nvSpPr>
        <p:spPr>
          <a:xfrm>
            <a:off x="838200" y="776704"/>
            <a:ext cx="1816100" cy="461665"/>
          </a:xfrm>
          <a:prstGeom prst="rect">
            <a:avLst/>
          </a:prstGeom>
          <a:solidFill>
            <a:schemeClr val="accent6">
              <a:lumMod val="40000"/>
              <a:lumOff val="60000"/>
            </a:schemeClr>
          </a:solidFill>
        </p:spPr>
        <p:txBody>
          <a:bodyPr wrap="square" rtlCol="0">
            <a:spAutoFit/>
          </a:bodyPr>
          <a:lstStyle/>
          <a:p>
            <a:r>
              <a:rPr lang="pt-PT" sz="2400" dirty="0" smtClean="0"/>
              <a:t>História </a:t>
            </a:r>
            <a:endParaRPr lang="en-GB" sz="2400" dirty="0"/>
          </a:p>
        </p:txBody>
      </p:sp>
      <p:sp>
        <p:nvSpPr>
          <p:cNvPr id="5" name="CaixaDeTexto 4"/>
          <p:cNvSpPr txBox="1"/>
          <p:nvPr/>
        </p:nvSpPr>
        <p:spPr>
          <a:xfrm rot="16200000">
            <a:off x="-1760421" y="2852105"/>
            <a:ext cx="4674021" cy="523220"/>
          </a:xfrm>
          <a:prstGeom prst="rect">
            <a:avLst/>
          </a:prstGeom>
          <a:solidFill>
            <a:schemeClr val="accent5">
              <a:lumMod val="20000"/>
              <a:lumOff val="80000"/>
            </a:schemeClr>
          </a:solidFill>
        </p:spPr>
        <p:txBody>
          <a:bodyPr wrap="square" rtlCol="0">
            <a:spAutoFit/>
          </a:bodyPr>
          <a:lstStyle/>
          <a:p>
            <a:pPr algn="ctr"/>
            <a:r>
              <a:rPr lang="pt-PT" sz="2800" b="1" dirty="0" smtClean="0"/>
              <a:t>Fecho</a:t>
            </a:r>
            <a:endParaRPr lang="en-GB" sz="2800" b="1" dirty="0"/>
          </a:p>
        </p:txBody>
      </p:sp>
      <p:sp>
        <p:nvSpPr>
          <p:cNvPr id="3" name="TextBox 2"/>
          <p:cNvSpPr txBox="1"/>
          <p:nvPr/>
        </p:nvSpPr>
        <p:spPr>
          <a:xfrm>
            <a:off x="1710592" y="4898905"/>
            <a:ext cx="9156212" cy="1384995"/>
          </a:xfrm>
          <a:prstGeom prst="rect">
            <a:avLst/>
          </a:prstGeom>
          <a:noFill/>
          <a:ln w="38100">
            <a:solidFill>
              <a:srgbClr val="00B050"/>
            </a:solidFill>
          </a:ln>
        </p:spPr>
        <p:txBody>
          <a:bodyPr wrap="square" rtlCol="0">
            <a:spAutoFit/>
          </a:bodyPr>
          <a:lstStyle/>
          <a:p>
            <a:r>
              <a:rPr lang="pt-PT" sz="2800" dirty="0" smtClean="0"/>
              <a:t>Paralelos entre o a vida da revista, o orador Steve Jobs e os ouvintes</a:t>
            </a:r>
          </a:p>
          <a:p>
            <a:r>
              <a:rPr lang="pt-PT" sz="2800" dirty="0" smtClean="0"/>
              <a:t>Imagens de </a:t>
            </a:r>
            <a:r>
              <a:rPr lang="pt-PT" sz="2800" b="1" dirty="0" smtClean="0">
                <a:solidFill>
                  <a:srgbClr val="00B050"/>
                </a:solidFill>
              </a:rPr>
              <a:t>juventude</a:t>
            </a:r>
            <a:r>
              <a:rPr lang="pt-PT" sz="2800" dirty="0" smtClean="0"/>
              <a:t>, fins de etapas e de inícios</a:t>
            </a:r>
            <a:endParaRPr lang="pt-PT" sz="2800" dirty="0"/>
          </a:p>
        </p:txBody>
      </p:sp>
      <p:sp>
        <p:nvSpPr>
          <p:cNvPr id="9" name="CaixaDeTexto 6"/>
          <p:cNvSpPr txBox="1"/>
          <p:nvPr/>
        </p:nvSpPr>
        <p:spPr>
          <a:xfrm>
            <a:off x="1107830" y="3518003"/>
            <a:ext cx="1814146" cy="461665"/>
          </a:xfrm>
          <a:prstGeom prst="rect">
            <a:avLst/>
          </a:prstGeom>
          <a:solidFill>
            <a:schemeClr val="accent4">
              <a:lumMod val="20000"/>
              <a:lumOff val="80000"/>
            </a:schemeClr>
          </a:solidFill>
        </p:spPr>
        <p:txBody>
          <a:bodyPr wrap="square" rtlCol="0">
            <a:spAutoFit/>
          </a:bodyPr>
          <a:lstStyle/>
          <a:p>
            <a:r>
              <a:rPr lang="pt-PT" sz="2400" b="1" dirty="0" smtClean="0"/>
              <a:t>Comentário </a:t>
            </a:r>
            <a:endParaRPr lang="en-GB" sz="2000" dirty="0"/>
          </a:p>
        </p:txBody>
      </p:sp>
      <p:sp>
        <p:nvSpPr>
          <p:cNvPr id="10" name="CaixaDeTexto 6"/>
          <p:cNvSpPr txBox="1"/>
          <p:nvPr/>
        </p:nvSpPr>
        <p:spPr>
          <a:xfrm>
            <a:off x="1113691" y="4085751"/>
            <a:ext cx="1814146" cy="461665"/>
          </a:xfrm>
          <a:prstGeom prst="rect">
            <a:avLst/>
          </a:prstGeom>
          <a:solidFill>
            <a:schemeClr val="accent4">
              <a:lumMod val="20000"/>
              <a:lumOff val="80000"/>
            </a:schemeClr>
          </a:solidFill>
        </p:spPr>
        <p:txBody>
          <a:bodyPr wrap="square" rtlCol="0">
            <a:spAutoFit/>
          </a:bodyPr>
          <a:lstStyle/>
          <a:p>
            <a:r>
              <a:rPr lang="pt-PT" sz="2400" b="1" dirty="0" smtClean="0"/>
              <a:t>Lição </a:t>
            </a:r>
            <a:endParaRPr lang="en-GB" sz="2000" dirty="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52</a:t>
            </a:fld>
            <a:endParaRPr lang="en-GB"/>
          </a:p>
        </p:txBody>
      </p:sp>
    </p:spTree>
    <p:extLst>
      <p:ext uri="{BB962C8B-B14F-4D97-AF65-F5344CB8AC3E}">
        <p14:creationId xmlns:p14="http://schemas.microsoft.com/office/powerpoint/2010/main" val="40087461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3825"/>
            <a:ext cx="10515600" cy="567837"/>
          </a:xfrm>
          <a:solidFill>
            <a:srgbClr val="DE0000"/>
          </a:solidFill>
        </p:spPr>
        <p:txBody>
          <a:bodyPr>
            <a:normAutofit fontScale="90000"/>
          </a:bodyPr>
          <a:lstStyle/>
          <a:p>
            <a:pPr algn="ctr"/>
            <a:r>
              <a:rPr lang="pt-PT" sz="3600" dirty="0" smtClean="0"/>
              <a:t>Conteúdo do fecho</a:t>
            </a:r>
            <a:endParaRPr lang="en-GB" sz="3600" dirty="0"/>
          </a:p>
        </p:txBody>
      </p:sp>
      <p:sp>
        <p:nvSpPr>
          <p:cNvPr id="7" name="CaixaDeTexto 6"/>
          <p:cNvSpPr txBox="1"/>
          <p:nvPr/>
        </p:nvSpPr>
        <p:spPr>
          <a:xfrm>
            <a:off x="1107830" y="1300886"/>
            <a:ext cx="1814146" cy="830997"/>
          </a:xfrm>
          <a:prstGeom prst="rect">
            <a:avLst/>
          </a:prstGeom>
          <a:solidFill>
            <a:schemeClr val="accent4">
              <a:lumMod val="20000"/>
              <a:lumOff val="80000"/>
            </a:schemeClr>
          </a:solidFill>
        </p:spPr>
        <p:txBody>
          <a:bodyPr wrap="square" rtlCol="0">
            <a:spAutoFit/>
          </a:bodyPr>
          <a:lstStyle/>
          <a:p>
            <a:r>
              <a:rPr lang="pt-PT" sz="2400" b="1" dirty="0" smtClean="0"/>
              <a:t>Registo de eventos</a:t>
            </a:r>
            <a:endParaRPr lang="en-GB" sz="2000" dirty="0"/>
          </a:p>
        </p:txBody>
      </p:sp>
      <p:sp>
        <p:nvSpPr>
          <p:cNvPr id="8" name="CaixaDeTexto 7"/>
          <p:cNvSpPr txBox="1"/>
          <p:nvPr/>
        </p:nvSpPr>
        <p:spPr>
          <a:xfrm>
            <a:off x="3083169" y="1143945"/>
            <a:ext cx="8229599" cy="3760004"/>
          </a:xfrm>
          <a:prstGeom prst="rect">
            <a:avLst/>
          </a:prstGeom>
          <a:noFill/>
        </p:spPr>
        <p:txBody>
          <a:bodyPr wrap="square" rtlCol="0">
            <a:spAutoFit/>
          </a:bodyPr>
          <a:lstStyle/>
          <a:p>
            <a:r>
              <a:rPr lang="en-US" sz="2000" dirty="0"/>
              <a:t>Stewart and his team put out several issues of </a:t>
            </a:r>
            <a:r>
              <a:rPr lang="en-US" sz="2000" i="1" dirty="0"/>
              <a:t>The Whole Earth Catalog</a:t>
            </a:r>
            <a:r>
              <a:rPr lang="en-US" sz="2000" dirty="0"/>
              <a:t>, and then </a:t>
            </a:r>
            <a:r>
              <a:rPr lang="en-US" sz="2400" b="1" dirty="0">
                <a:solidFill>
                  <a:srgbClr val="FF0000"/>
                </a:solidFill>
              </a:rPr>
              <a:t>when it had run its course, they put out a final issue</a:t>
            </a:r>
            <a:r>
              <a:rPr lang="en-US" sz="2000" dirty="0"/>
              <a:t>. It was the mid-1970s, and I was your age. On the back cover of their </a:t>
            </a:r>
            <a:r>
              <a:rPr lang="en-US" sz="2400" b="1" dirty="0">
                <a:solidFill>
                  <a:srgbClr val="FF0000"/>
                </a:solidFill>
              </a:rPr>
              <a:t>final issue </a:t>
            </a:r>
            <a:r>
              <a:rPr lang="en-US" sz="2000" dirty="0"/>
              <a:t>was a photograph of an early morning country road, the kind you might find yourself hitchhiking on if you were so adventurous. Beneath it were the words: “Stay Hungry. Stay Foolish.” It was </a:t>
            </a:r>
            <a:r>
              <a:rPr lang="en-US" sz="2400" b="1" dirty="0">
                <a:solidFill>
                  <a:srgbClr val="FF0000"/>
                </a:solidFill>
              </a:rPr>
              <a:t>their farewell message </a:t>
            </a:r>
            <a:r>
              <a:rPr lang="en-US" sz="2000" dirty="0"/>
              <a:t>as they </a:t>
            </a:r>
            <a:r>
              <a:rPr lang="en-US" sz="2400" b="1" dirty="0">
                <a:solidFill>
                  <a:srgbClr val="FF0000"/>
                </a:solidFill>
              </a:rPr>
              <a:t>signed off</a:t>
            </a:r>
            <a:r>
              <a:rPr lang="en-US" sz="2000" dirty="0"/>
              <a:t>. Stay Hungry. Stay Foolish. </a:t>
            </a:r>
            <a:endParaRPr lang="en-US" sz="2000" dirty="0" smtClean="0"/>
          </a:p>
          <a:p>
            <a:pPr>
              <a:spcBef>
                <a:spcPts val="600"/>
              </a:spcBef>
              <a:spcAft>
                <a:spcPts val="600"/>
              </a:spcAft>
            </a:pPr>
            <a:r>
              <a:rPr lang="en-US" sz="2000" dirty="0" smtClean="0"/>
              <a:t>And </a:t>
            </a:r>
            <a:r>
              <a:rPr lang="en-US" sz="2000" dirty="0"/>
              <a:t>I have always wished that for myself. </a:t>
            </a:r>
            <a:endParaRPr lang="en-US" sz="2000" dirty="0" smtClean="0"/>
          </a:p>
          <a:p>
            <a:pPr>
              <a:spcBef>
                <a:spcPts val="1000"/>
              </a:spcBef>
            </a:pPr>
            <a:r>
              <a:rPr lang="en-US" sz="2000" dirty="0" smtClean="0"/>
              <a:t>And </a:t>
            </a:r>
            <a:r>
              <a:rPr lang="en-US" sz="2000" dirty="0"/>
              <a:t>now, as you </a:t>
            </a:r>
            <a:r>
              <a:rPr lang="en-US" sz="2400" b="1" dirty="0">
                <a:solidFill>
                  <a:srgbClr val="FF0000"/>
                </a:solidFill>
              </a:rPr>
              <a:t>graduate</a:t>
            </a:r>
            <a:r>
              <a:rPr lang="en-US" sz="2000" dirty="0"/>
              <a:t> to begin anew, I wish that for you</a:t>
            </a:r>
            <a:r>
              <a:rPr lang="en-US" sz="2000" dirty="0" smtClean="0"/>
              <a:t>. Stay hungry. Stay foolish.</a:t>
            </a:r>
            <a:endParaRPr lang="en-US" sz="2000" dirty="0"/>
          </a:p>
        </p:txBody>
      </p:sp>
      <p:sp>
        <p:nvSpPr>
          <p:cNvPr id="14" name="CaixaDeTexto 13"/>
          <p:cNvSpPr txBox="1"/>
          <p:nvPr/>
        </p:nvSpPr>
        <p:spPr>
          <a:xfrm>
            <a:off x="838200" y="776704"/>
            <a:ext cx="1816100" cy="461665"/>
          </a:xfrm>
          <a:prstGeom prst="rect">
            <a:avLst/>
          </a:prstGeom>
          <a:solidFill>
            <a:schemeClr val="accent6">
              <a:lumMod val="40000"/>
              <a:lumOff val="60000"/>
            </a:schemeClr>
          </a:solidFill>
        </p:spPr>
        <p:txBody>
          <a:bodyPr wrap="square" rtlCol="0">
            <a:spAutoFit/>
          </a:bodyPr>
          <a:lstStyle/>
          <a:p>
            <a:r>
              <a:rPr lang="pt-PT" sz="2400" dirty="0" smtClean="0"/>
              <a:t>História </a:t>
            </a:r>
            <a:endParaRPr lang="en-GB" sz="2400" dirty="0"/>
          </a:p>
        </p:txBody>
      </p:sp>
      <p:sp>
        <p:nvSpPr>
          <p:cNvPr id="5" name="CaixaDeTexto 4"/>
          <p:cNvSpPr txBox="1"/>
          <p:nvPr/>
        </p:nvSpPr>
        <p:spPr>
          <a:xfrm rot="16200000">
            <a:off x="-1760421" y="2852105"/>
            <a:ext cx="4674021" cy="523220"/>
          </a:xfrm>
          <a:prstGeom prst="rect">
            <a:avLst/>
          </a:prstGeom>
          <a:solidFill>
            <a:schemeClr val="accent5">
              <a:lumMod val="20000"/>
              <a:lumOff val="80000"/>
            </a:schemeClr>
          </a:solidFill>
        </p:spPr>
        <p:txBody>
          <a:bodyPr wrap="square" rtlCol="0">
            <a:spAutoFit/>
          </a:bodyPr>
          <a:lstStyle/>
          <a:p>
            <a:pPr algn="ctr"/>
            <a:r>
              <a:rPr lang="pt-PT" sz="2800" b="1" dirty="0" smtClean="0"/>
              <a:t>Fecho</a:t>
            </a:r>
            <a:endParaRPr lang="en-GB" sz="2800" b="1" dirty="0"/>
          </a:p>
        </p:txBody>
      </p:sp>
      <p:sp>
        <p:nvSpPr>
          <p:cNvPr id="3" name="TextBox 2"/>
          <p:cNvSpPr txBox="1"/>
          <p:nvPr/>
        </p:nvSpPr>
        <p:spPr>
          <a:xfrm>
            <a:off x="1710592" y="4898905"/>
            <a:ext cx="9156212" cy="1384995"/>
          </a:xfrm>
          <a:prstGeom prst="rect">
            <a:avLst/>
          </a:prstGeom>
          <a:noFill/>
          <a:ln w="38100">
            <a:solidFill>
              <a:srgbClr val="00B050"/>
            </a:solidFill>
          </a:ln>
        </p:spPr>
        <p:txBody>
          <a:bodyPr wrap="square" rtlCol="0">
            <a:spAutoFit/>
          </a:bodyPr>
          <a:lstStyle/>
          <a:p>
            <a:r>
              <a:rPr lang="pt-PT" sz="2800" dirty="0" smtClean="0"/>
              <a:t>Paralelos entre o a vida da revista, o orador Steve Jobs e os ouvintes</a:t>
            </a:r>
          </a:p>
          <a:p>
            <a:r>
              <a:rPr lang="pt-PT" sz="2800" dirty="0" smtClean="0"/>
              <a:t>Imagens de juventude, </a:t>
            </a:r>
            <a:r>
              <a:rPr lang="pt-PT" sz="2800" b="1" dirty="0" smtClean="0">
                <a:solidFill>
                  <a:srgbClr val="FF0000"/>
                </a:solidFill>
              </a:rPr>
              <a:t>fins de etapa </a:t>
            </a:r>
            <a:r>
              <a:rPr lang="pt-PT" sz="2800" dirty="0" smtClean="0"/>
              <a:t>e de inícios</a:t>
            </a:r>
            <a:endParaRPr lang="pt-PT" sz="2800" dirty="0"/>
          </a:p>
        </p:txBody>
      </p:sp>
      <p:sp>
        <p:nvSpPr>
          <p:cNvPr id="9" name="CaixaDeTexto 6"/>
          <p:cNvSpPr txBox="1"/>
          <p:nvPr/>
        </p:nvSpPr>
        <p:spPr>
          <a:xfrm>
            <a:off x="1107830" y="3518003"/>
            <a:ext cx="1814146" cy="461665"/>
          </a:xfrm>
          <a:prstGeom prst="rect">
            <a:avLst/>
          </a:prstGeom>
          <a:solidFill>
            <a:schemeClr val="accent4">
              <a:lumMod val="20000"/>
              <a:lumOff val="80000"/>
            </a:schemeClr>
          </a:solidFill>
        </p:spPr>
        <p:txBody>
          <a:bodyPr wrap="square" rtlCol="0">
            <a:spAutoFit/>
          </a:bodyPr>
          <a:lstStyle/>
          <a:p>
            <a:r>
              <a:rPr lang="pt-PT" sz="2400" b="1" dirty="0" smtClean="0"/>
              <a:t>Comentário </a:t>
            </a:r>
            <a:endParaRPr lang="en-GB" sz="2000" dirty="0"/>
          </a:p>
        </p:txBody>
      </p:sp>
      <p:sp>
        <p:nvSpPr>
          <p:cNvPr id="10" name="CaixaDeTexto 6"/>
          <p:cNvSpPr txBox="1"/>
          <p:nvPr/>
        </p:nvSpPr>
        <p:spPr>
          <a:xfrm>
            <a:off x="1113691" y="4085751"/>
            <a:ext cx="1814146" cy="461665"/>
          </a:xfrm>
          <a:prstGeom prst="rect">
            <a:avLst/>
          </a:prstGeom>
          <a:solidFill>
            <a:schemeClr val="accent4">
              <a:lumMod val="20000"/>
              <a:lumOff val="80000"/>
            </a:schemeClr>
          </a:solidFill>
        </p:spPr>
        <p:txBody>
          <a:bodyPr wrap="square" rtlCol="0">
            <a:spAutoFit/>
          </a:bodyPr>
          <a:lstStyle/>
          <a:p>
            <a:r>
              <a:rPr lang="pt-PT" sz="2400" b="1" dirty="0" smtClean="0"/>
              <a:t>Lição </a:t>
            </a:r>
            <a:endParaRPr lang="en-GB" sz="2000" dirty="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53</a:t>
            </a:fld>
            <a:endParaRPr lang="en-GB"/>
          </a:p>
        </p:txBody>
      </p:sp>
    </p:spTree>
    <p:extLst>
      <p:ext uri="{BB962C8B-B14F-4D97-AF65-F5344CB8AC3E}">
        <p14:creationId xmlns:p14="http://schemas.microsoft.com/office/powerpoint/2010/main" val="9100812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3825"/>
            <a:ext cx="10515600" cy="567837"/>
          </a:xfrm>
          <a:solidFill>
            <a:srgbClr val="DE0000"/>
          </a:solidFill>
        </p:spPr>
        <p:txBody>
          <a:bodyPr>
            <a:normAutofit fontScale="90000"/>
          </a:bodyPr>
          <a:lstStyle/>
          <a:p>
            <a:pPr algn="ctr"/>
            <a:r>
              <a:rPr lang="pt-PT" sz="3600" dirty="0" smtClean="0"/>
              <a:t>Conteúdo do fecho</a:t>
            </a:r>
            <a:endParaRPr lang="en-GB" sz="3600" dirty="0"/>
          </a:p>
        </p:txBody>
      </p:sp>
      <p:sp>
        <p:nvSpPr>
          <p:cNvPr id="7" name="CaixaDeTexto 6"/>
          <p:cNvSpPr txBox="1"/>
          <p:nvPr/>
        </p:nvSpPr>
        <p:spPr>
          <a:xfrm>
            <a:off x="1107830" y="1300886"/>
            <a:ext cx="1814146" cy="830997"/>
          </a:xfrm>
          <a:prstGeom prst="rect">
            <a:avLst/>
          </a:prstGeom>
          <a:solidFill>
            <a:schemeClr val="accent4">
              <a:lumMod val="20000"/>
              <a:lumOff val="80000"/>
            </a:schemeClr>
          </a:solidFill>
        </p:spPr>
        <p:txBody>
          <a:bodyPr wrap="square" rtlCol="0">
            <a:spAutoFit/>
          </a:bodyPr>
          <a:lstStyle/>
          <a:p>
            <a:r>
              <a:rPr lang="pt-PT" sz="2400" b="1" dirty="0" smtClean="0"/>
              <a:t>Registo de eventos</a:t>
            </a:r>
            <a:endParaRPr lang="en-GB" sz="2000" dirty="0"/>
          </a:p>
        </p:txBody>
      </p:sp>
      <p:sp>
        <p:nvSpPr>
          <p:cNvPr id="8" name="CaixaDeTexto 7"/>
          <p:cNvSpPr txBox="1"/>
          <p:nvPr/>
        </p:nvSpPr>
        <p:spPr>
          <a:xfrm>
            <a:off x="3083169" y="1167655"/>
            <a:ext cx="8229599" cy="3513782"/>
          </a:xfrm>
          <a:prstGeom prst="rect">
            <a:avLst/>
          </a:prstGeom>
          <a:noFill/>
        </p:spPr>
        <p:txBody>
          <a:bodyPr wrap="square" rtlCol="0">
            <a:spAutoFit/>
          </a:bodyPr>
          <a:lstStyle/>
          <a:p>
            <a:r>
              <a:rPr lang="en-US" sz="2000" dirty="0"/>
              <a:t>Stewart and his team put out several issues of </a:t>
            </a:r>
            <a:r>
              <a:rPr lang="en-US" sz="2000" i="1" dirty="0"/>
              <a:t>The Whole Earth Catalog</a:t>
            </a:r>
            <a:r>
              <a:rPr lang="en-US" sz="2000" dirty="0"/>
              <a:t>, and then when it had run its course, they put out a final issue. It was the mid-1970s, and I was your age. On the back cover of their final issue was a photograph of an early morning country road, the kind you might find yourself hitchhiking on if you were so adventurous. Beneath it were the words: “Stay Hungry. Stay Foolish.” It was their farewell message as they signed off. Stay Hungry. Stay Foolish. </a:t>
            </a:r>
            <a:endParaRPr lang="en-US" sz="2000" dirty="0" smtClean="0"/>
          </a:p>
          <a:p>
            <a:pPr>
              <a:spcBef>
                <a:spcPts val="600"/>
              </a:spcBef>
              <a:spcAft>
                <a:spcPts val="600"/>
              </a:spcAft>
            </a:pPr>
            <a:r>
              <a:rPr lang="en-US" sz="2000" dirty="0" smtClean="0"/>
              <a:t>And </a:t>
            </a:r>
            <a:r>
              <a:rPr lang="en-US" sz="2000" dirty="0"/>
              <a:t>I have always wished that for myself. </a:t>
            </a:r>
            <a:endParaRPr lang="en-US" sz="2000" dirty="0" smtClean="0"/>
          </a:p>
          <a:p>
            <a:pPr>
              <a:spcBef>
                <a:spcPts val="1000"/>
              </a:spcBef>
            </a:pPr>
            <a:r>
              <a:rPr lang="en-US" sz="2000" dirty="0" smtClean="0"/>
              <a:t>And </a:t>
            </a:r>
            <a:r>
              <a:rPr lang="en-US" sz="2000" dirty="0"/>
              <a:t>now, as you graduate </a:t>
            </a:r>
            <a:r>
              <a:rPr lang="en-US" sz="2400" b="1" dirty="0">
                <a:solidFill>
                  <a:srgbClr val="00B0F0"/>
                </a:solidFill>
              </a:rPr>
              <a:t>to begin anew</a:t>
            </a:r>
            <a:r>
              <a:rPr lang="en-US" sz="2000" dirty="0"/>
              <a:t>, I wish that for you</a:t>
            </a:r>
            <a:r>
              <a:rPr lang="en-US" sz="2000" dirty="0" smtClean="0"/>
              <a:t>. Stay hungry. Stay foolish.</a:t>
            </a:r>
            <a:endParaRPr lang="en-US" sz="2000" dirty="0"/>
          </a:p>
        </p:txBody>
      </p:sp>
      <p:sp>
        <p:nvSpPr>
          <p:cNvPr id="14" name="CaixaDeTexto 13"/>
          <p:cNvSpPr txBox="1"/>
          <p:nvPr/>
        </p:nvSpPr>
        <p:spPr>
          <a:xfrm>
            <a:off x="838200" y="776704"/>
            <a:ext cx="1816100" cy="461665"/>
          </a:xfrm>
          <a:prstGeom prst="rect">
            <a:avLst/>
          </a:prstGeom>
          <a:solidFill>
            <a:schemeClr val="accent6">
              <a:lumMod val="40000"/>
              <a:lumOff val="60000"/>
            </a:schemeClr>
          </a:solidFill>
        </p:spPr>
        <p:txBody>
          <a:bodyPr wrap="square" rtlCol="0">
            <a:spAutoFit/>
          </a:bodyPr>
          <a:lstStyle/>
          <a:p>
            <a:r>
              <a:rPr lang="pt-PT" sz="2400" dirty="0" smtClean="0"/>
              <a:t>História </a:t>
            </a:r>
            <a:endParaRPr lang="en-GB" sz="2400" dirty="0"/>
          </a:p>
        </p:txBody>
      </p:sp>
      <p:sp>
        <p:nvSpPr>
          <p:cNvPr id="5" name="CaixaDeTexto 4"/>
          <p:cNvSpPr txBox="1"/>
          <p:nvPr/>
        </p:nvSpPr>
        <p:spPr>
          <a:xfrm rot="16200000">
            <a:off x="-1760421" y="2852105"/>
            <a:ext cx="4674021" cy="523220"/>
          </a:xfrm>
          <a:prstGeom prst="rect">
            <a:avLst/>
          </a:prstGeom>
          <a:solidFill>
            <a:schemeClr val="accent5">
              <a:lumMod val="20000"/>
              <a:lumOff val="80000"/>
            </a:schemeClr>
          </a:solidFill>
        </p:spPr>
        <p:txBody>
          <a:bodyPr wrap="square" rtlCol="0">
            <a:spAutoFit/>
          </a:bodyPr>
          <a:lstStyle/>
          <a:p>
            <a:pPr algn="ctr"/>
            <a:r>
              <a:rPr lang="pt-PT" sz="2800" b="1" dirty="0" smtClean="0"/>
              <a:t>Fecho</a:t>
            </a:r>
            <a:endParaRPr lang="en-GB" sz="2800" b="1" dirty="0"/>
          </a:p>
        </p:txBody>
      </p:sp>
      <p:sp>
        <p:nvSpPr>
          <p:cNvPr id="3" name="TextBox 2"/>
          <p:cNvSpPr txBox="1"/>
          <p:nvPr/>
        </p:nvSpPr>
        <p:spPr>
          <a:xfrm>
            <a:off x="1710592" y="4898905"/>
            <a:ext cx="9156212" cy="1384995"/>
          </a:xfrm>
          <a:prstGeom prst="rect">
            <a:avLst/>
          </a:prstGeom>
          <a:noFill/>
          <a:ln w="38100">
            <a:solidFill>
              <a:srgbClr val="00B050"/>
            </a:solidFill>
          </a:ln>
        </p:spPr>
        <p:txBody>
          <a:bodyPr wrap="square" rtlCol="0">
            <a:spAutoFit/>
          </a:bodyPr>
          <a:lstStyle/>
          <a:p>
            <a:r>
              <a:rPr lang="pt-PT" sz="2800" dirty="0" smtClean="0"/>
              <a:t>Paralelos entre o a vida da revista, o orador Steve Jobs e os ouvintes</a:t>
            </a:r>
          </a:p>
          <a:p>
            <a:r>
              <a:rPr lang="pt-PT" sz="2800" dirty="0" smtClean="0"/>
              <a:t>Imagens de juventude, fins de etapas e de </a:t>
            </a:r>
            <a:r>
              <a:rPr lang="pt-PT" sz="2800" b="1" dirty="0" smtClean="0">
                <a:solidFill>
                  <a:srgbClr val="00B0F0"/>
                </a:solidFill>
              </a:rPr>
              <a:t>inícios</a:t>
            </a:r>
            <a:endParaRPr lang="pt-PT" sz="2800" b="1" dirty="0">
              <a:solidFill>
                <a:srgbClr val="00B0F0"/>
              </a:solidFill>
            </a:endParaRPr>
          </a:p>
        </p:txBody>
      </p:sp>
      <p:sp>
        <p:nvSpPr>
          <p:cNvPr id="9" name="CaixaDeTexto 6"/>
          <p:cNvSpPr txBox="1"/>
          <p:nvPr/>
        </p:nvSpPr>
        <p:spPr>
          <a:xfrm>
            <a:off x="1107830" y="3518003"/>
            <a:ext cx="1814146" cy="461665"/>
          </a:xfrm>
          <a:prstGeom prst="rect">
            <a:avLst/>
          </a:prstGeom>
          <a:solidFill>
            <a:schemeClr val="accent4">
              <a:lumMod val="20000"/>
              <a:lumOff val="80000"/>
            </a:schemeClr>
          </a:solidFill>
        </p:spPr>
        <p:txBody>
          <a:bodyPr wrap="square" rtlCol="0">
            <a:spAutoFit/>
          </a:bodyPr>
          <a:lstStyle/>
          <a:p>
            <a:r>
              <a:rPr lang="pt-PT" sz="2400" b="1" dirty="0" smtClean="0"/>
              <a:t>Comentário </a:t>
            </a:r>
            <a:endParaRPr lang="en-GB" sz="2000" dirty="0"/>
          </a:p>
        </p:txBody>
      </p:sp>
      <p:sp>
        <p:nvSpPr>
          <p:cNvPr id="10" name="CaixaDeTexto 6"/>
          <p:cNvSpPr txBox="1"/>
          <p:nvPr/>
        </p:nvSpPr>
        <p:spPr>
          <a:xfrm>
            <a:off x="1113691" y="4085751"/>
            <a:ext cx="1814146" cy="461665"/>
          </a:xfrm>
          <a:prstGeom prst="rect">
            <a:avLst/>
          </a:prstGeom>
          <a:solidFill>
            <a:schemeClr val="accent4">
              <a:lumMod val="20000"/>
              <a:lumOff val="80000"/>
            </a:schemeClr>
          </a:solidFill>
        </p:spPr>
        <p:txBody>
          <a:bodyPr wrap="square" rtlCol="0">
            <a:spAutoFit/>
          </a:bodyPr>
          <a:lstStyle/>
          <a:p>
            <a:r>
              <a:rPr lang="pt-PT" sz="2400" b="1" dirty="0" smtClean="0"/>
              <a:t>Lição </a:t>
            </a:r>
            <a:endParaRPr lang="en-GB" sz="2000" dirty="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54</a:t>
            </a:fld>
            <a:endParaRPr lang="en-GB"/>
          </a:p>
        </p:txBody>
      </p:sp>
    </p:spTree>
    <p:extLst>
      <p:ext uri="{BB962C8B-B14F-4D97-AF65-F5344CB8AC3E}">
        <p14:creationId xmlns:p14="http://schemas.microsoft.com/office/powerpoint/2010/main" val="4166023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pic>
        <p:nvPicPr>
          <p:cNvPr id="4" name="Picture 2" descr="https://jennastarkey.files.wordpress.com/2011/10/6225315469_8a2f1a86f1_o1.jpg?w=500&amp;h=340">
            <a:hlinkClick r:id="rId2"/>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9402" r="-1"/>
          <a:stretch/>
        </p:blipFill>
        <p:spPr bwMode="auto">
          <a:xfrm>
            <a:off x="392612" y="1027906"/>
            <a:ext cx="3464168" cy="46691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
          <p:cNvSpPr txBox="1"/>
          <p:nvPr/>
        </p:nvSpPr>
        <p:spPr>
          <a:xfrm>
            <a:off x="4302368" y="1049044"/>
            <a:ext cx="7051432" cy="1815882"/>
          </a:xfrm>
          <a:prstGeom prst="rect">
            <a:avLst/>
          </a:prstGeom>
          <a:noFill/>
          <a:ln w="38100">
            <a:solidFill>
              <a:srgbClr val="0070C0"/>
            </a:solidFill>
          </a:ln>
        </p:spPr>
        <p:txBody>
          <a:bodyPr wrap="square" rtlCol="0">
            <a:spAutoFit/>
          </a:bodyPr>
          <a:lstStyle/>
          <a:p>
            <a:r>
              <a:rPr lang="pt-PT" sz="2800" dirty="0" smtClean="0"/>
              <a:t>Paralelos entre o a vida da revista, o orador Steve Jobs e os ouvintes</a:t>
            </a:r>
          </a:p>
          <a:p>
            <a:r>
              <a:rPr lang="pt-PT" sz="2800" dirty="0" smtClean="0"/>
              <a:t>Imagens de juventude, fins de etapas e de inícios</a:t>
            </a:r>
            <a:endParaRPr lang="pt-PT" sz="2800" dirty="0"/>
          </a:p>
        </p:txBody>
      </p:sp>
      <p:sp>
        <p:nvSpPr>
          <p:cNvPr id="6" name="Seta para cima e para baixo 5"/>
          <p:cNvSpPr/>
          <p:nvPr/>
        </p:nvSpPr>
        <p:spPr>
          <a:xfrm>
            <a:off x="6855400" y="3034203"/>
            <a:ext cx="875211" cy="131934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ítulo 1"/>
          <p:cNvSpPr txBox="1">
            <a:spLocks/>
          </p:cNvSpPr>
          <p:nvPr/>
        </p:nvSpPr>
        <p:spPr>
          <a:xfrm>
            <a:off x="838200" y="123825"/>
            <a:ext cx="10515600" cy="567837"/>
          </a:xfrm>
          <a:prstGeom prst="rect">
            <a:avLst/>
          </a:prstGeom>
          <a:solidFill>
            <a:srgbClr val="DE0000"/>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3600" dirty="0" smtClean="0"/>
              <a:t>Conteúdo do fecho</a:t>
            </a:r>
            <a:endParaRPr lang="en-GB" sz="3600" dirty="0"/>
          </a:p>
        </p:txBody>
      </p:sp>
      <p:sp>
        <p:nvSpPr>
          <p:cNvPr id="8" name="CaixaDeTexto 7"/>
          <p:cNvSpPr txBox="1"/>
          <p:nvPr/>
        </p:nvSpPr>
        <p:spPr>
          <a:xfrm>
            <a:off x="4302368" y="4619849"/>
            <a:ext cx="7051432" cy="1077218"/>
          </a:xfrm>
          <a:prstGeom prst="rect">
            <a:avLst/>
          </a:prstGeom>
          <a:noFill/>
          <a:ln w="57150">
            <a:solidFill>
              <a:srgbClr val="0070C0"/>
            </a:solidFill>
          </a:ln>
        </p:spPr>
        <p:txBody>
          <a:bodyPr wrap="square" rtlCol="0">
            <a:spAutoFit/>
          </a:bodyPr>
          <a:lstStyle/>
          <a:p>
            <a:r>
              <a:rPr lang="pt-PT" sz="3200" dirty="0" smtClean="0"/>
              <a:t>Propósito de marcar o momento de transição</a:t>
            </a:r>
            <a:endParaRPr lang="en-GB" sz="3200" dirty="0"/>
          </a:p>
        </p:txBody>
      </p:sp>
      <p:sp>
        <p:nvSpPr>
          <p:cNvPr id="3" name="Marcador de Posição do Número do Diapositivo 2"/>
          <p:cNvSpPr>
            <a:spLocks noGrp="1"/>
          </p:cNvSpPr>
          <p:nvPr>
            <p:ph type="sldNum" sz="quarter" idx="12"/>
          </p:nvPr>
        </p:nvSpPr>
        <p:spPr/>
        <p:txBody>
          <a:bodyPr/>
          <a:lstStyle/>
          <a:p>
            <a:fld id="{EBD4ABFD-154A-4C65-AEA2-A4AAD04878C6}" type="slidenum">
              <a:rPr lang="en-GB" smtClean="0"/>
              <a:t>55</a:t>
            </a:fld>
            <a:endParaRPr lang="en-GB"/>
          </a:p>
        </p:txBody>
      </p:sp>
    </p:spTree>
    <p:extLst>
      <p:ext uri="{BB962C8B-B14F-4D97-AF65-F5344CB8AC3E}">
        <p14:creationId xmlns:p14="http://schemas.microsoft.com/office/powerpoint/2010/main" val="32564850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94049"/>
          </a:xfrm>
          <a:solidFill>
            <a:srgbClr val="DE0000"/>
          </a:solidFill>
        </p:spPr>
        <p:txBody>
          <a:bodyPr/>
          <a:lstStyle/>
          <a:p>
            <a:pPr algn="ctr"/>
            <a:r>
              <a:rPr lang="pt-PT" dirty="0" smtClean="0"/>
              <a:t>Steve Jobs comunicou bem porque</a:t>
            </a:r>
            <a:endParaRPr lang="en-GB" dirty="0"/>
          </a:p>
        </p:txBody>
      </p:sp>
      <p:sp>
        <p:nvSpPr>
          <p:cNvPr id="4" name="CaixaDeTexto 3"/>
          <p:cNvSpPr txBox="1"/>
          <p:nvPr/>
        </p:nvSpPr>
        <p:spPr>
          <a:xfrm>
            <a:off x="3145260" y="1417744"/>
            <a:ext cx="4513601" cy="1754326"/>
          </a:xfrm>
          <a:prstGeom prst="rect">
            <a:avLst/>
          </a:prstGeom>
          <a:solidFill>
            <a:schemeClr val="accent6">
              <a:lumMod val="40000"/>
              <a:lumOff val="60000"/>
            </a:schemeClr>
          </a:solidFill>
        </p:spPr>
        <p:txBody>
          <a:bodyPr wrap="square" rtlCol="0">
            <a:spAutoFit/>
          </a:bodyPr>
          <a:lstStyle/>
          <a:p>
            <a:r>
              <a:rPr lang="pt-PT" sz="3600" dirty="0" smtClean="0"/>
              <a:t>conteúdo </a:t>
            </a:r>
            <a:r>
              <a:rPr lang="pt-PT" sz="3600" dirty="0"/>
              <a:t>do </a:t>
            </a:r>
            <a:r>
              <a:rPr lang="pt-PT" sz="3600" dirty="0" smtClean="0"/>
              <a:t>discurso</a:t>
            </a:r>
            <a:endParaRPr lang="pt-PT" sz="3600" dirty="0"/>
          </a:p>
          <a:p>
            <a:r>
              <a:rPr lang="pt-PT" sz="3600" dirty="0"/>
              <a:t>estrutura do </a:t>
            </a:r>
            <a:r>
              <a:rPr lang="pt-PT" sz="3600" dirty="0" smtClean="0"/>
              <a:t>discurso</a:t>
            </a:r>
            <a:endParaRPr lang="pt-PT" sz="3600" dirty="0"/>
          </a:p>
          <a:p>
            <a:r>
              <a:rPr lang="pt-PT" sz="3600" dirty="0"/>
              <a:t>l</a:t>
            </a:r>
            <a:r>
              <a:rPr lang="pt-PT" sz="3600" dirty="0" smtClean="0"/>
              <a:t>inguagem </a:t>
            </a:r>
            <a:endParaRPr lang="pt-PT" sz="2400" dirty="0"/>
          </a:p>
        </p:txBody>
      </p:sp>
      <p:sp>
        <p:nvSpPr>
          <p:cNvPr id="7" name="CaixaDeTexto 6"/>
          <p:cNvSpPr txBox="1"/>
          <p:nvPr/>
        </p:nvSpPr>
        <p:spPr>
          <a:xfrm>
            <a:off x="838199" y="1790700"/>
            <a:ext cx="1752601" cy="1077218"/>
          </a:xfrm>
          <a:prstGeom prst="rect">
            <a:avLst/>
          </a:prstGeom>
          <a:noFill/>
        </p:spPr>
        <p:txBody>
          <a:bodyPr wrap="square" rtlCol="0">
            <a:spAutoFit/>
          </a:bodyPr>
          <a:lstStyle/>
          <a:p>
            <a:r>
              <a:rPr lang="pt-PT" sz="3200" dirty="0"/>
              <a:t>s</a:t>
            </a:r>
            <a:r>
              <a:rPr lang="pt-PT" sz="3200" dirty="0" smtClean="0"/>
              <a:t>oube adequar</a:t>
            </a:r>
            <a:endParaRPr lang="en-GB" sz="3200" dirty="0"/>
          </a:p>
        </p:txBody>
      </p:sp>
      <p:sp>
        <p:nvSpPr>
          <p:cNvPr id="8" name="CaixaDeTexto 7"/>
          <p:cNvSpPr txBox="1"/>
          <p:nvPr/>
        </p:nvSpPr>
        <p:spPr>
          <a:xfrm>
            <a:off x="7696200" y="1790700"/>
            <a:ext cx="2273300" cy="1077218"/>
          </a:xfrm>
          <a:prstGeom prst="rect">
            <a:avLst/>
          </a:prstGeom>
          <a:noFill/>
        </p:spPr>
        <p:txBody>
          <a:bodyPr wrap="square" rtlCol="0">
            <a:spAutoFit/>
          </a:bodyPr>
          <a:lstStyle/>
          <a:p>
            <a:r>
              <a:rPr lang="pt-PT" sz="3200" dirty="0"/>
              <a:t>à</a:t>
            </a:r>
            <a:r>
              <a:rPr lang="pt-PT" sz="3200" dirty="0" smtClean="0"/>
              <a:t>s restrições do contexto</a:t>
            </a:r>
            <a:endParaRPr lang="en-GB" sz="3200" dirty="0"/>
          </a:p>
        </p:txBody>
      </p:sp>
      <p:graphicFrame>
        <p:nvGraphicFramePr>
          <p:cNvPr id="6" name="Table 5"/>
          <p:cNvGraphicFramePr>
            <a:graphicFrameLocks noGrp="1"/>
          </p:cNvGraphicFramePr>
          <p:nvPr>
            <p:extLst>
              <p:ext uri="{D42A27DB-BD31-4B8C-83A1-F6EECF244321}">
                <p14:modId xmlns:p14="http://schemas.microsoft.com/office/powerpoint/2010/main" val="1294125434"/>
              </p:ext>
            </p:extLst>
          </p:nvPr>
        </p:nvGraphicFramePr>
        <p:xfrm>
          <a:off x="838199" y="3399444"/>
          <a:ext cx="10509739" cy="2194560"/>
        </p:xfrm>
        <a:graphic>
          <a:graphicData uri="http://schemas.openxmlformats.org/drawingml/2006/table">
            <a:tbl>
              <a:tblPr firstRow="1" bandRow="1">
                <a:tableStyleId>{BC89EF96-8CEA-46FF-86C4-4CE0E7609802}</a:tableStyleId>
              </a:tblPr>
              <a:tblGrid>
                <a:gridCol w="1471247"/>
                <a:gridCol w="1336431"/>
                <a:gridCol w="7702061"/>
              </a:tblGrid>
              <a:tr h="370840">
                <a:tc rowSpan="4">
                  <a:txBody>
                    <a:bodyPr/>
                    <a:lstStyle/>
                    <a:p>
                      <a:endParaRPr lang="pt-PT" dirty="0" smtClean="0"/>
                    </a:p>
                    <a:p>
                      <a:endParaRPr lang="pt-PT" dirty="0" smtClean="0"/>
                    </a:p>
                    <a:p>
                      <a:endParaRPr lang="pt-PT" dirty="0" smtClean="0"/>
                    </a:p>
                    <a:p>
                      <a:pPr algn="ctr"/>
                      <a:r>
                        <a:rPr lang="pt-PT" dirty="0" smtClean="0"/>
                        <a:t>CONTEXTO</a:t>
                      </a:r>
                    </a:p>
                    <a:p>
                      <a:pPr algn="ctr"/>
                      <a:r>
                        <a:rPr lang="pt-PT" dirty="0" smtClean="0"/>
                        <a:t>SOCIAL</a:t>
                      </a:r>
                      <a:endParaRPr lang="pt-PT" dirty="0"/>
                    </a:p>
                  </a:txBody>
                  <a:tcPr/>
                </a:tc>
                <a:tc>
                  <a:txBody>
                    <a:bodyPr/>
                    <a:lstStyle/>
                    <a:p>
                      <a:r>
                        <a:rPr lang="pt-PT" sz="2000" b="0" dirty="0" smtClean="0"/>
                        <a:t>onde </a:t>
                      </a:r>
                      <a:endParaRPr lang="pt-PT" sz="2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2000" b="0" dirty="0" smtClean="0"/>
                        <a:t>Na cerimónia de finalistas da Universidade de Stanford</a:t>
                      </a:r>
                    </a:p>
                  </a:txBody>
                  <a:tcPr/>
                </a:tc>
              </a:tr>
              <a:tr h="370840">
                <a:tc vMerge="1">
                  <a:txBody>
                    <a:bodyPr/>
                    <a:lstStyle/>
                    <a:p>
                      <a:endParaRPr lang="pt-PT" dirty="0"/>
                    </a:p>
                  </a:txBody>
                  <a:tcPr/>
                </a:tc>
                <a:tc>
                  <a:txBody>
                    <a:bodyPr/>
                    <a:lstStyle/>
                    <a:p>
                      <a:r>
                        <a:rPr lang="pt-PT" sz="2000" dirty="0" smtClean="0"/>
                        <a:t>orador</a:t>
                      </a:r>
                      <a:endParaRPr lang="pt-PT"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2000" dirty="0" smtClean="0"/>
                        <a:t>Steve Jobs, empreendedor, fundador de Apple, Pixar</a:t>
                      </a:r>
                    </a:p>
                  </a:txBody>
                  <a:tcPr/>
                </a:tc>
              </a:tr>
              <a:tr h="370840">
                <a:tc vMerge="1">
                  <a:txBody>
                    <a:bodyPr/>
                    <a:lstStyle/>
                    <a:p>
                      <a:endParaRPr lang="pt-PT" dirty="0"/>
                    </a:p>
                  </a:txBody>
                  <a:tcPr/>
                </a:tc>
                <a:tc>
                  <a:txBody>
                    <a:bodyPr/>
                    <a:lstStyle/>
                    <a:p>
                      <a:r>
                        <a:rPr lang="pt-PT" sz="2000" dirty="0" smtClean="0"/>
                        <a:t>público</a:t>
                      </a:r>
                      <a:endParaRPr lang="pt-PT"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2000" dirty="0" smtClean="0"/>
                        <a:t>Alunos finalistas universitários</a:t>
                      </a:r>
                    </a:p>
                  </a:txBody>
                  <a:tcPr/>
                </a:tc>
              </a:tr>
              <a:tr h="370840">
                <a:tc vMerge="1">
                  <a:txBody>
                    <a:bodyPr/>
                    <a:lstStyle/>
                    <a:p>
                      <a:endParaRPr lang="pt-PT" dirty="0"/>
                    </a:p>
                  </a:txBody>
                  <a:tcPr/>
                </a:tc>
                <a:tc>
                  <a:txBody>
                    <a:bodyPr/>
                    <a:lstStyle/>
                    <a:p>
                      <a:r>
                        <a:rPr lang="pt-PT" sz="2000" dirty="0" smtClean="0"/>
                        <a:t>propósito do discurso</a:t>
                      </a:r>
                      <a:endParaRPr lang="pt-PT" sz="2000" dirty="0"/>
                    </a:p>
                  </a:txBody>
                  <a:tcPr/>
                </a:tc>
                <a:tc>
                  <a:txBody>
                    <a:bodyPr/>
                    <a:lstStyle/>
                    <a:p>
                      <a:r>
                        <a:rPr lang="pt-PT" sz="2000" dirty="0" smtClean="0"/>
                        <a:t>Marcar o momento de transição do mundo do estudo para o mundo do trabalho</a:t>
                      </a:r>
                    </a:p>
                    <a:p>
                      <a:r>
                        <a:rPr lang="pt-PT" sz="2000" dirty="0" smtClean="0"/>
                        <a:t>Dar conselhos inspiradores</a:t>
                      </a:r>
                      <a:endParaRPr lang="en-GB" sz="2000" dirty="0" smtClean="0"/>
                    </a:p>
                  </a:txBody>
                  <a:tcPr/>
                </a:tc>
              </a:tr>
            </a:tbl>
          </a:graphicData>
        </a:graphic>
      </p:graphicFrame>
      <p:sp>
        <p:nvSpPr>
          <p:cNvPr id="3" name="Marcador de Posição do Número do Diapositivo 2"/>
          <p:cNvSpPr>
            <a:spLocks noGrp="1"/>
          </p:cNvSpPr>
          <p:nvPr>
            <p:ph type="sldNum" sz="quarter" idx="12"/>
          </p:nvPr>
        </p:nvSpPr>
        <p:spPr/>
        <p:txBody>
          <a:bodyPr/>
          <a:lstStyle/>
          <a:p>
            <a:fld id="{EBD4ABFD-154A-4C65-AEA2-A4AAD04878C6}" type="slidenum">
              <a:rPr lang="en-GB" smtClean="0"/>
              <a:t>56</a:t>
            </a:fld>
            <a:endParaRPr lang="en-GB"/>
          </a:p>
        </p:txBody>
      </p:sp>
    </p:spTree>
    <p:extLst>
      <p:ext uri="{BB962C8B-B14F-4D97-AF65-F5344CB8AC3E}">
        <p14:creationId xmlns:p14="http://schemas.microsoft.com/office/powerpoint/2010/main" val="12436655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838199" y="911225"/>
            <a:ext cx="5656385" cy="3484929"/>
          </a:xfrm>
        </p:spPr>
        <p:txBody>
          <a:bodyPr>
            <a:noAutofit/>
          </a:bodyPr>
          <a:lstStyle/>
          <a:p>
            <a:pPr lvl="1"/>
            <a:r>
              <a:rPr lang="pt-PT" sz="2800" dirty="0"/>
              <a:t>estruturar etapas do </a:t>
            </a:r>
            <a:r>
              <a:rPr lang="pt-PT" sz="2800" dirty="0" smtClean="0"/>
              <a:t>discurso</a:t>
            </a:r>
          </a:p>
          <a:p>
            <a:pPr lvl="1"/>
            <a:endParaRPr lang="pt-PT" sz="2800" dirty="0"/>
          </a:p>
          <a:p>
            <a:pPr lvl="1"/>
            <a:r>
              <a:rPr lang="pt-PT" sz="2800" dirty="0" smtClean="0"/>
              <a:t>realçar/salientar </a:t>
            </a:r>
            <a:r>
              <a:rPr lang="pt-PT" sz="2800" dirty="0" smtClean="0"/>
              <a:t>ideias, ações, </a:t>
            </a:r>
            <a:r>
              <a:rPr lang="pt-PT" sz="2800" dirty="0" smtClean="0"/>
              <a:t>emoções</a:t>
            </a:r>
          </a:p>
          <a:p>
            <a:pPr lvl="1"/>
            <a:endParaRPr lang="pt-PT" sz="2800" dirty="0" smtClean="0"/>
          </a:p>
          <a:p>
            <a:pPr lvl="1"/>
            <a:r>
              <a:rPr lang="pt-PT" sz="2800" dirty="0" smtClean="0"/>
              <a:t>tornar </a:t>
            </a:r>
            <a:r>
              <a:rPr lang="pt-PT" sz="2800" dirty="0" smtClean="0"/>
              <a:t>uma imagem mais </a:t>
            </a:r>
            <a:r>
              <a:rPr lang="pt-PT" sz="2800" dirty="0" smtClean="0"/>
              <a:t>memorável</a:t>
            </a:r>
          </a:p>
          <a:p>
            <a:pPr lvl="1"/>
            <a:r>
              <a:rPr lang="pt-PT" sz="2800" dirty="0" smtClean="0"/>
              <a:t>condensar uma ideia chave</a:t>
            </a:r>
            <a:endParaRPr lang="en-GB" sz="2800" dirty="0"/>
          </a:p>
        </p:txBody>
      </p:sp>
      <p:sp>
        <p:nvSpPr>
          <p:cNvPr id="4" name="Título 1"/>
          <p:cNvSpPr txBox="1">
            <a:spLocks/>
          </p:cNvSpPr>
          <p:nvPr/>
        </p:nvSpPr>
        <p:spPr>
          <a:xfrm>
            <a:off x="838200" y="123825"/>
            <a:ext cx="10515600" cy="567837"/>
          </a:xfrm>
          <a:prstGeom prst="rect">
            <a:avLst/>
          </a:prstGeom>
          <a:solidFill>
            <a:srgbClr val="DE0000"/>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3600" dirty="0" smtClean="0"/>
              <a:t>Que papeis tiveram as figuras retóricas?</a:t>
            </a:r>
            <a:endParaRPr lang="en-GB" sz="3600" dirty="0"/>
          </a:p>
        </p:txBody>
      </p:sp>
      <p:sp>
        <p:nvSpPr>
          <p:cNvPr id="11" name="Marcador de Posição do Número do Diapositivo 10"/>
          <p:cNvSpPr>
            <a:spLocks noGrp="1"/>
          </p:cNvSpPr>
          <p:nvPr>
            <p:ph type="sldNum" sz="quarter" idx="12"/>
          </p:nvPr>
        </p:nvSpPr>
        <p:spPr/>
        <p:txBody>
          <a:bodyPr/>
          <a:lstStyle/>
          <a:p>
            <a:fld id="{EBD4ABFD-154A-4C65-AEA2-A4AAD04878C6}" type="slidenum">
              <a:rPr lang="en-GB" smtClean="0"/>
              <a:t>57</a:t>
            </a:fld>
            <a:endParaRPr lang="en-GB"/>
          </a:p>
        </p:txBody>
      </p:sp>
      <p:sp>
        <p:nvSpPr>
          <p:cNvPr id="2" name="TextBox 1"/>
          <p:cNvSpPr txBox="1"/>
          <p:nvPr/>
        </p:nvSpPr>
        <p:spPr>
          <a:xfrm>
            <a:off x="6435969" y="856595"/>
            <a:ext cx="4917831" cy="4401205"/>
          </a:xfrm>
          <a:prstGeom prst="rect">
            <a:avLst/>
          </a:prstGeom>
          <a:noFill/>
        </p:spPr>
        <p:txBody>
          <a:bodyPr wrap="square" rtlCol="0">
            <a:spAutoFit/>
          </a:bodyPr>
          <a:lstStyle/>
          <a:p>
            <a:pPr marL="285750" indent="-285750">
              <a:buFont typeface="Arial" panose="020B0604020202020204" pitchFamily="34" charset="0"/>
              <a:buChar char="•"/>
            </a:pPr>
            <a:r>
              <a:rPr lang="pt-PT" sz="2800" dirty="0" smtClean="0"/>
              <a:t>Porquê desisti?</a:t>
            </a:r>
          </a:p>
          <a:p>
            <a:pPr marL="285750" indent="-285750">
              <a:buFont typeface="Arial" panose="020B0604020202020204" pitchFamily="34" charset="0"/>
              <a:buChar char="•"/>
            </a:pPr>
            <a:endParaRPr lang="pt-PT" sz="2800" dirty="0" smtClean="0"/>
          </a:p>
          <a:p>
            <a:pPr marL="285750" lvl="0" indent="-285750">
              <a:buFont typeface="Arial" panose="020B0604020202020204" pitchFamily="34" charset="0"/>
              <a:buChar char="•"/>
            </a:pPr>
            <a:r>
              <a:rPr lang="pt-PT" sz="2800" dirty="0"/>
              <a:t>I </a:t>
            </a:r>
            <a:r>
              <a:rPr lang="pt-PT" sz="2800" dirty="0" err="1"/>
              <a:t>was</a:t>
            </a:r>
            <a:r>
              <a:rPr lang="pt-PT" sz="2800" dirty="0"/>
              <a:t> out. </a:t>
            </a:r>
            <a:r>
              <a:rPr lang="pt-PT" sz="2800" dirty="0" err="1"/>
              <a:t>Very</a:t>
            </a:r>
            <a:r>
              <a:rPr lang="pt-PT" sz="2800" dirty="0"/>
              <a:t> </a:t>
            </a:r>
            <a:r>
              <a:rPr lang="pt-PT" sz="2800" dirty="0" err="1"/>
              <a:t>publicly</a:t>
            </a:r>
            <a:r>
              <a:rPr lang="pt-PT" sz="2800" dirty="0"/>
              <a:t> out</a:t>
            </a:r>
            <a:r>
              <a:rPr lang="pt-PT" sz="2800" dirty="0" smtClean="0"/>
              <a:t>.</a:t>
            </a:r>
          </a:p>
          <a:p>
            <a:pPr marL="285750" lvl="0" indent="-285750">
              <a:buFont typeface="Arial" panose="020B0604020202020204" pitchFamily="34" charset="0"/>
              <a:buChar char="•"/>
            </a:pPr>
            <a:endParaRPr lang="pt-PT" sz="2800" dirty="0"/>
          </a:p>
          <a:p>
            <a:pPr marL="285750" lvl="0" indent="-285750">
              <a:buFont typeface="Arial" panose="020B0604020202020204" pitchFamily="34" charset="0"/>
              <a:buChar char="•"/>
            </a:pPr>
            <a:endParaRPr lang="pt-PT" sz="2800" dirty="0" smtClean="0"/>
          </a:p>
          <a:p>
            <a:pPr marL="285750" lvl="0" indent="-285750">
              <a:buFont typeface="Arial" panose="020B0604020202020204" pitchFamily="34" charset="0"/>
              <a:buChar char="•"/>
            </a:pPr>
            <a:r>
              <a:rPr lang="en-US" sz="2800" dirty="0"/>
              <a:t>The heaviness of being successful was replaced by the lightness of being a beginner again</a:t>
            </a:r>
            <a:endParaRPr lang="pt-PT" sz="2800" dirty="0"/>
          </a:p>
          <a:p>
            <a:endParaRPr lang="pt-PT" sz="2800" dirty="0"/>
          </a:p>
        </p:txBody>
      </p:sp>
    </p:spTree>
    <p:extLst>
      <p:ext uri="{BB962C8B-B14F-4D97-AF65-F5344CB8AC3E}">
        <p14:creationId xmlns:p14="http://schemas.microsoft.com/office/powerpoint/2010/main" val="354061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m 28" descr="Resultado de imagem para dried currants">
            <a:hlinkClick r:id="rId2" tgtFrame="&quot;_blank&quot;"/>
          </p:cNvPr>
          <p:cNvPicPr/>
          <p:nvPr/>
        </p:nvPicPr>
        <p:blipFill rotWithShape="1">
          <a:blip r:embed="rId3">
            <a:extLst>
              <a:ext uri="{28A0092B-C50C-407E-A947-70E740481C1C}">
                <a14:useLocalDpi xmlns:a14="http://schemas.microsoft.com/office/drawing/2010/main" val="0"/>
              </a:ext>
            </a:extLst>
          </a:blip>
          <a:srcRect l="89684" t="50016" r="2059" b="41920"/>
          <a:stretch/>
        </p:blipFill>
        <p:spPr bwMode="auto">
          <a:xfrm rot="2897529">
            <a:off x="4772447" y="4172058"/>
            <a:ext cx="307340" cy="321945"/>
          </a:xfrm>
          <a:prstGeom prst="rect">
            <a:avLst/>
          </a:prstGeom>
          <a:noFill/>
          <a:ln>
            <a:noFill/>
          </a:ln>
          <a:extLst>
            <a:ext uri="{53640926-AAD7-44D8-BBD7-CCE9431645EC}">
              <a14:shadowObscured xmlns:a14="http://schemas.microsoft.com/office/drawing/2010/main"/>
            </a:ext>
          </a:extLst>
        </p:spPr>
      </p:pic>
      <p:sp>
        <p:nvSpPr>
          <p:cNvPr id="4" name="Título 1"/>
          <p:cNvSpPr txBox="1">
            <a:spLocks/>
          </p:cNvSpPr>
          <p:nvPr/>
        </p:nvSpPr>
        <p:spPr>
          <a:xfrm>
            <a:off x="838200" y="123825"/>
            <a:ext cx="10515600" cy="567837"/>
          </a:xfrm>
          <a:prstGeom prst="rect">
            <a:avLst/>
          </a:prstGeom>
          <a:solidFill>
            <a:srgbClr val="DE0000"/>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sz="3600" dirty="0" smtClean="0"/>
              <a:t>Como comunicar bem</a:t>
            </a:r>
            <a:endParaRPr lang="en-GB" sz="3600" dirty="0"/>
          </a:p>
        </p:txBody>
      </p:sp>
      <p:sp>
        <p:nvSpPr>
          <p:cNvPr id="5" name="Fluxograma: Operação Manual 4"/>
          <p:cNvSpPr/>
          <p:nvPr/>
        </p:nvSpPr>
        <p:spPr>
          <a:xfrm>
            <a:off x="4191000" y="5257800"/>
            <a:ext cx="3213100" cy="1358900"/>
          </a:xfrm>
          <a:prstGeom prst="flowChartManualOperati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uxograma: atraso 6"/>
          <p:cNvSpPr/>
          <p:nvPr/>
        </p:nvSpPr>
        <p:spPr>
          <a:xfrm rot="16200000">
            <a:off x="5289550" y="3168650"/>
            <a:ext cx="1016000" cy="3187700"/>
          </a:xfrm>
          <a:prstGeom prst="flowChartDelay">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orma livre 18"/>
          <p:cNvSpPr/>
          <p:nvPr/>
        </p:nvSpPr>
        <p:spPr>
          <a:xfrm>
            <a:off x="4191000" y="5073338"/>
            <a:ext cx="3200400" cy="368924"/>
          </a:xfrm>
          <a:custGeom>
            <a:avLst/>
            <a:gdLst>
              <a:gd name="connsiteX0" fmla="*/ 0 w 2933991"/>
              <a:gd name="connsiteY0" fmla="*/ 191124 h 368924"/>
              <a:gd name="connsiteX1" fmla="*/ 12700 w 2933991"/>
              <a:gd name="connsiteY1" fmla="*/ 102224 h 368924"/>
              <a:gd name="connsiteX2" fmla="*/ 25400 w 2933991"/>
              <a:gd name="connsiteY2" fmla="*/ 64124 h 368924"/>
              <a:gd name="connsiteX3" fmla="*/ 152400 w 2933991"/>
              <a:gd name="connsiteY3" fmla="*/ 76824 h 368924"/>
              <a:gd name="connsiteX4" fmla="*/ 177800 w 2933991"/>
              <a:gd name="connsiteY4" fmla="*/ 114924 h 368924"/>
              <a:gd name="connsiteX5" fmla="*/ 203200 w 2933991"/>
              <a:gd name="connsiteY5" fmla="*/ 216524 h 368924"/>
              <a:gd name="connsiteX6" fmla="*/ 215900 w 2933991"/>
              <a:gd name="connsiteY6" fmla="*/ 254624 h 368924"/>
              <a:gd name="connsiteX7" fmla="*/ 228600 w 2933991"/>
              <a:gd name="connsiteY7" fmla="*/ 318124 h 368924"/>
              <a:gd name="connsiteX8" fmla="*/ 266700 w 2933991"/>
              <a:gd name="connsiteY8" fmla="*/ 330824 h 368924"/>
              <a:gd name="connsiteX9" fmla="*/ 304800 w 2933991"/>
              <a:gd name="connsiteY9" fmla="*/ 318124 h 368924"/>
              <a:gd name="connsiteX10" fmla="*/ 381000 w 2933991"/>
              <a:gd name="connsiteY10" fmla="*/ 165724 h 368924"/>
              <a:gd name="connsiteX11" fmla="*/ 406400 w 2933991"/>
              <a:gd name="connsiteY11" fmla="*/ 76824 h 368924"/>
              <a:gd name="connsiteX12" fmla="*/ 444500 w 2933991"/>
              <a:gd name="connsiteY12" fmla="*/ 64124 h 368924"/>
              <a:gd name="connsiteX13" fmla="*/ 558800 w 2933991"/>
              <a:gd name="connsiteY13" fmla="*/ 76824 h 368924"/>
              <a:gd name="connsiteX14" fmla="*/ 584200 w 2933991"/>
              <a:gd name="connsiteY14" fmla="*/ 153024 h 368924"/>
              <a:gd name="connsiteX15" fmla="*/ 609600 w 2933991"/>
              <a:gd name="connsiteY15" fmla="*/ 254624 h 368924"/>
              <a:gd name="connsiteX16" fmla="*/ 635000 w 2933991"/>
              <a:gd name="connsiteY16" fmla="*/ 292724 h 368924"/>
              <a:gd name="connsiteX17" fmla="*/ 673100 w 2933991"/>
              <a:gd name="connsiteY17" fmla="*/ 305424 h 368924"/>
              <a:gd name="connsiteX18" fmla="*/ 723900 w 2933991"/>
              <a:gd name="connsiteY18" fmla="*/ 292724 h 368924"/>
              <a:gd name="connsiteX19" fmla="*/ 749300 w 2933991"/>
              <a:gd name="connsiteY19" fmla="*/ 216524 h 368924"/>
              <a:gd name="connsiteX20" fmla="*/ 774700 w 2933991"/>
              <a:gd name="connsiteY20" fmla="*/ 102224 h 368924"/>
              <a:gd name="connsiteX21" fmla="*/ 800100 w 2933991"/>
              <a:gd name="connsiteY21" fmla="*/ 64124 h 368924"/>
              <a:gd name="connsiteX22" fmla="*/ 838200 w 2933991"/>
              <a:gd name="connsiteY22" fmla="*/ 51424 h 368924"/>
              <a:gd name="connsiteX23" fmla="*/ 914400 w 2933991"/>
              <a:gd name="connsiteY23" fmla="*/ 64124 h 368924"/>
              <a:gd name="connsiteX24" fmla="*/ 927100 w 2933991"/>
              <a:gd name="connsiteY24" fmla="*/ 216524 h 368924"/>
              <a:gd name="connsiteX25" fmla="*/ 939800 w 2933991"/>
              <a:gd name="connsiteY25" fmla="*/ 267324 h 368924"/>
              <a:gd name="connsiteX26" fmla="*/ 952500 w 2933991"/>
              <a:gd name="connsiteY26" fmla="*/ 305424 h 368924"/>
              <a:gd name="connsiteX27" fmla="*/ 1028700 w 2933991"/>
              <a:gd name="connsiteY27" fmla="*/ 343524 h 368924"/>
              <a:gd name="connsiteX28" fmla="*/ 1079500 w 2933991"/>
              <a:gd name="connsiteY28" fmla="*/ 330824 h 368924"/>
              <a:gd name="connsiteX29" fmla="*/ 1092200 w 2933991"/>
              <a:gd name="connsiteY29" fmla="*/ 292724 h 368924"/>
              <a:gd name="connsiteX30" fmla="*/ 1117600 w 2933991"/>
              <a:gd name="connsiteY30" fmla="*/ 140324 h 368924"/>
              <a:gd name="connsiteX31" fmla="*/ 1130300 w 2933991"/>
              <a:gd name="connsiteY31" fmla="*/ 102224 h 368924"/>
              <a:gd name="connsiteX32" fmla="*/ 1168400 w 2933991"/>
              <a:gd name="connsiteY32" fmla="*/ 89524 h 368924"/>
              <a:gd name="connsiteX33" fmla="*/ 1206500 w 2933991"/>
              <a:gd name="connsiteY33" fmla="*/ 64124 h 368924"/>
              <a:gd name="connsiteX34" fmla="*/ 1282700 w 2933991"/>
              <a:gd name="connsiteY34" fmla="*/ 76824 h 368924"/>
              <a:gd name="connsiteX35" fmla="*/ 1308100 w 2933991"/>
              <a:gd name="connsiteY35" fmla="*/ 127624 h 368924"/>
              <a:gd name="connsiteX36" fmla="*/ 1333500 w 2933991"/>
              <a:gd name="connsiteY36" fmla="*/ 203824 h 368924"/>
              <a:gd name="connsiteX37" fmla="*/ 1346200 w 2933991"/>
              <a:gd name="connsiteY37" fmla="*/ 254624 h 368924"/>
              <a:gd name="connsiteX38" fmla="*/ 1384300 w 2933991"/>
              <a:gd name="connsiteY38" fmla="*/ 292724 h 368924"/>
              <a:gd name="connsiteX39" fmla="*/ 1498600 w 2933991"/>
              <a:gd name="connsiteY39" fmla="*/ 267324 h 368924"/>
              <a:gd name="connsiteX40" fmla="*/ 1524000 w 2933991"/>
              <a:gd name="connsiteY40" fmla="*/ 191124 h 368924"/>
              <a:gd name="connsiteX41" fmla="*/ 1562100 w 2933991"/>
              <a:gd name="connsiteY41" fmla="*/ 76824 h 368924"/>
              <a:gd name="connsiteX42" fmla="*/ 1600200 w 2933991"/>
              <a:gd name="connsiteY42" fmla="*/ 64124 h 368924"/>
              <a:gd name="connsiteX43" fmla="*/ 1739900 w 2933991"/>
              <a:gd name="connsiteY43" fmla="*/ 76824 h 368924"/>
              <a:gd name="connsiteX44" fmla="*/ 1765300 w 2933991"/>
              <a:gd name="connsiteY44" fmla="*/ 114924 h 368924"/>
              <a:gd name="connsiteX45" fmla="*/ 1816100 w 2933991"/>
              <a:gd name="connsiteY45" fmla="*/ 368924 h 368924"/>
              <a:gd name="connsiteX46" fmla="*/ 1943100 w 2933991"/>
              <a:gd name="connsiteY46" fmla="*/ 356224 h 368924"/>
              <a:gd name="connsiteX47" fmla="*/ 1955800 w 2933991"/>
              <a:gd name="connsiteY47" fmla="*/ 318124 h 368924"/>
              <a:gd name="connsiteX48" fmla="*/ 2006600 w 2933991"/>
              <a:gd name="connsiteY48" fmla="*/ 624 h 368924"/>
              <a:gd name="connsiteX49" fmla="*/ 2159000 w 2933991"/>
              <a:gd name="connsiteY49" fmla="*/ 13324 h 368924"/>
              <a:gd name="connsiteX50" fmla="*/ 2184400 w 2933991"/>
              <a:gd name="connsiteY50" fmla="*/ 89524 h 368924"/>
              <a:gd name="connsiteX51" fmla="*/ 2197100 w 2933991"/>
              <a:gd name="connsiteY51" fmla="*/ 127624 h 368924"/>
              <a:gd name="connsiteX52" fmla="*/ 2247900 w 2933991"/>
              <a:gd name="connsiteY52" fmla="*/ 330824 h 368924"/>
              <a:gd name="connsiteX53" fmla="*/ 2336800 w 2933991"/>
              <a:gd name="connsiteY53" fmla="*/ 318124 h 368924"/>
              <a:gd name="connsiteX54" fmla="*/ 2374900 w 2933991"/>
              <a:gd name="connsiteY54" fmla="*/ 102224 h 368924"/>
              <a:gd name="connsiteX55" fmla="*/ 2413000 w 2933991"/>
              <a:gd name="connsiteY55" fmla="*/ 76824 h 368924"/>
              <a:gd name="connsiteX56" fmla="*/ 2501900 w 2933991"/>
              <a:gd name="connsiteY56" fmla="*/ 89524 h 368924"/>
              <a:gd name="connsiteX57" fmla="*/ 2514600 w 2933991"/>
              <a:gd name="connsiteY57" fmla="*/ 127624 h 368924"/>
              <a:gd name="connsiteX58" fmla="*/ 2527300 w 2933991"/>
              <a:gd name="connsiteY58" fmla="*/ 229224 h 368924"/>
              <a:gd name="connsiteX59" fmla="*/ 2552700 w 2933991"/>
              <a:gd name="connsiteY59" fmla="*/ 305424 h 368924"/>
              <a:gd name="connsiteX60" fmla="*/ 2641600 w 2933991"/>
              <a:gd name="connsiteY60" fmla="*/ 292724 h 368924"/>
              <a:gd name="connsiteX61" fmla="*/ 2667000 w 2933991"/>
              <a:gd name="connsiteY61" fmla="*/ 254624 h 368924"/>
              <a:gd name="connsiteX62" fmla="*/ 2679700 w 2933991"/>
              <a:gd name="connsiteY62" fmla="*/ 114924 h 368924"/>
              <a:gd name="connsiteX63" fmla="*/ 2692400 w 2933991"/>
              <a:gd name="connsiteY63" fmla="*/ 76824 h 368924"/>
              <a:gd name="connsiteX64" fmla="*/ 2768600 w 2933991"/>
              <a:gd name="connsiteY64" fmla="*/ 38724 h 368924"/>
              <a:gd name="connsiteX65" fmla="*/ 2844800 w 2933991"/>
              <a:gd name="connsiteY65" fmla="*/ 51424 h 368924"/>
              <a:gd name="connsiteX66" fmla="*/ 2857500 w 2933991"/>
              <a:gd name="connsiteY66" fmla="*/ 89524 h 368924"/>
              <a:gd name="connsiteX67" fmla="*/ 2870200 w 2933991"/>
              <a:gd name="connsiteY67" fmla="*/ 292724 h 368924"/>
              <a:gd name="connsiteX68" fmla="*/ 2921000 w 2933991"/>
              <a:gd name="connsiteY68" fmla="*/ 254624 h 36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933991" h="368924">
                <a:moveTo>
                  <a:pt x="0" y="191124"/>
                </a:moveTo>
                <a:cubicBezTo>
                  <a:pt x="4233" y="161491"/>
                  <a:pt x="6829" y="131577"/>
                  <a:pt x="12700" y="102224"/>
                </a:cubicBezTo>
                <a:cubicBezTo>
                  <a:pt x="15325" y="89097"/>
                  <a:pt x="12229" y="66519"/>
                  <a:pt x="25400" y="64124"/>
                </a:cubicBezTo>
                <a:cubicBezTo>
                  <a:pt x="67258" y="56513"/>
                  <a:pt x="110067" y="72591"/>
                  <a:pt x="152400" y="76824"/>
                </a:cubicBezTo>
                <a:cubicBezTo>
                  <a:pt x="160867" y="89524"/>
                  <a:pt x="170974" y="101272"/>
                  <a:pt x="177800" y="114924"/>
                </a:cubicBezTo>
                <a:cubicBezTo>
                  <a:pt x="192315" y="143954"/>
                  <a:pt x="195954" y="187541"/>
                  <a:pt x="203200" y="216524"/>
                </a:cubicBezTo>
                <a:cubicBezTo>
                  <a:pt x="206447" y="229511"/>
                  <a:pt x="212653" y="241637"/>
                  <a:pt x="215900" y="254624"/>
                </a:cubicBezTo>
                <a:cubicBezTo>
                  <a:pt x="221135" y="275565"/>
                  <a:pt x="216626" y="300163"/>
                  <a:pt x="228600" y="318124"/>
                </a:cubicBezTo>
                <a:cubicBezTo>
                  <a:pt x="236026" y="329263"/>
                  <a:pt x="254000" y="326591"/>
                  <a:pt x="266700" y="330824"/>
                </a:cubicBezTo>
                <a:cubicBezTo>
                  <a:pt x="279400" y="326591"/>
                  <a:pt x="295334" y="327590"/>
                  <a:pt x="304800" y="318124"/>
                </a:cubicBezTo>
                <a:cubicBezTo>
                  <a:pt x="346187" y="276737"/>
                  <a:pt x="367228" y="220813"/>
                  <a:pt x="381000" y="165724"/>
                </a:cubicBezTo>
                <a:cubicBezTo>
                  <a:pt x="381110" y="165285"/>
                  <a:pt x="400327" y="82897"/>
                  <a:pt x="406400" y="76824"/>
                </a:cubicBezTo>
                <a:cubicBezTo>
                  <a:pt x="415866" y="67358"/>
                  <a:pt x="431800" y="68357"/>
                  <a:pt x="444500" y="64124"/>
                </a:cubicBezTo>
                <a:cubicBezTo>
                  <a:pt x="482600" y="68357"/>
                  <a:pt x="526459" y="56243"/>
                  <a:pt x="558800" y="76824"/>
                </a:cubicBezTo>
                <a:cubicBezTo>
                  <a:pt x="581388" y="91198"/>
                  <a:pt x="578949" y="126770"/>
                  <a:pt x="584200" y="153024"/>
                </a:cubicBezTo>
                <a:cubicBezTo>
                  <a:pt x="589030" y="177176"/>
                  <a:pt x="596583" y="228589"/>
                  <a:pt x="609600" y="254624"/>
                </a:cubicBezTo>
                <a:cubicBezTo>
                  <a:pt x="616426" y="268276"/>
                  <a:pt x="623081" y="283189"/>
                  <a:pt x="635000" y="292724"/>
                </a:cubicBezTo>
                <a:cubicBezTo>
                  <a:pt x="645453" y="301087"/>
                  <a:pt x="660400" y="301191"/>
                  <a:pt x="673100" y="305424"/>
                </a:cubicBezTo>
                <a:cubicBezTo>
                  <a:pt x="690033" y="301191"/>
                  <a:pt x="712541" y="305976"/>
                  <a:pt x="723900" y="292724"/>
                </a:cubicBezTo>
                <a:cubicBezTo>
                  <a:pt x="741324" y="272396"/>
                  <a:pt x="744898" y="242934"/>
                  <a:pt x="749300" y="216524"/>
                </a:cubicBezTo>
                <a:cubicBezTo>
                  <a:pt x="754178" y="187258"/>
                  <a:pt x="759068" y="133488"/>
                  <a:pt x="774700" y="102224"/>
                </a:cubicBezTo>
                <a:cubicBezTo>
                  <a:pt x="781526" y="88572"/>
                  <a:pt x="788181" y="73659"/>
                  <a:pt x="800100" y="64124"/>
                </a:cubicBezTo>
                <a:cubicBezTo>
                  <a:pt x="810553" y="55761"/>
                  <a:pt x="825500" y="55657"/>
                  <a:pt x="838200" y="51424"/>
                </a:cubicBezTo>
                <a:cubicBezTo>
                  <a:pt x="863600" y="55657"/>
                  <a:pt x="902192" y="41452"/>
                  <a:pt x="914400" y="64124"/>
                </a:cubicBezTo>
                <a:cubicBezTo>
                  <a:pt x="938568" y="109007"/>
                  <a:pt x="920777" y="165942"/>
                  <a:pt x="927100" y="216524"/>
                </a:cubicBezTo>
                <a:cubicBezTo>
                  <a:pt x="929265" y="233844"/>
                  <a:pt x="935005" y="250541"/>
                  <a:pt x="939800" y="267324"/>
                </a:cubicBezTo>
                <a:cubicBezTo>
                  <a:pt x="943478" y="280196"/>
                  <a:pt x="944137" y="294971"/>
                  <a:pt x="952500" y="305424"/>
                </a:cubicBezTo>
                <a:cubicBezTo>
                  <a:pt x="970405" y="327805"/>
                  <a:pt x="1003601" y="335158"/>
                  <a:pt x="1028700" y="343524"/>
                </a:cubicBezTo>
                <a:cubicBezTo>
                  <a:pt x="1045633" y="339291"/>
                  <a:pt x="1065870" y="341728"/>
                  <a:pt x="1079500" y="330824"/>
                </a:cubicBezTo>
                <a:cubicBezTo>
                  <a:pt x="1089953" y="322461"/>
                  <a:pt x="1089575" y="305851"/>
                  <a:pt x="1092200" y="292724"/>
                </a:cubicBezTo>
                <a:cubicBezTo>
                  <a:pt x="1113705" y="185197"/>
                  <a:pt x="1094881" y="231199"/>
                  <a:pt x="1117600" y="140324"/>
                </a:cubicBezTo>
                <a:cubicBezTo>
                  <a:pt x="1120847" y="127337"/>
                  <a:pt x="1120834" y="111690"/>
                  <a:pt x="1130300" y="102224"/>
                </a:cubicBezTo>
                <a:cubicBezTo>
                  <a:pt x="1139766" y="92758"/>
                  <a:pt x="1156426" y="95511"/>
                  <a:pt x="1168400" y="89524"/>
                </a:cubicBezTo>
                <a:cubicBezTo>
                  <a:pt x="1182052" y="82698"/>
                  <a:pt x="1193800" y="72591"/>
                  <a:pt x="1206500" y="64124"/>
                </a:cubicBezTo>
                <a:cubicBezTo>
                  <a:pt x="1231900" y="68357"/>
                  <a:pt x="1260864" y="63176"/>
                  <a:pt x="1282700" y="76824"/>
                </a:cubicBezTo>
                <a:cubicBezTo>
                  <a:pt x="1298754" y="86858"/>
                  <a:pt x="1301069" y="110046"/>
                  <a:pt x="1308100" y="127624"/>
                </a:cubicBezTo>
                <a:cubicBezTo>
                  <a:pt x="1318044" y="152483"/>
                  <a:pt x="1327006" y="177849"/>
                  <a:pt x="1333500" y="203824"/>
                </a:cubicBezTo>
                <a:cubicBezTo>
                  <a:pt x="1337733" y="220757"/>
                  <a:pt x="1337540" y="239469"/>
                  <a:pt x="1346200" y="254624"/>
                </a:cubicBezTo>
                <a:cubicBezTo>
                  <a:pt x="1355111" y="270218"/>
                  <a:pt x="1371600" y="280024"/>
                  <a:pt x="1384300" y="292724"/>
                </a:cubicBezTo>
                <a:cubicBezTo>
                  <a:pt x="1422400" y="284257"/>
                  <a:pt x="1467036" y="290280"/>
                  <a:pt x="1498600" y="267324"/>
                </a:cubicBezTo>
                <a:cubicBezTo>
                  <a:pt x="1520253" y="251576"/>
                  <a:pt x="1519598" y="217534"/>
                  <a:pt x="1524000" y="191124"/>
                </a:cubicBezTo>
                <a:cubicBezTo>
                  <a:pt x="1530197" y="153942"/>
                  <a:pt x="1527758" y="104297"/>
                  <a:pt x="1562100" y="76824"/>
                </a:cubicBezTo>
                <a:cubicBezTo>
                  <a:pt x="1572553" y="68461"/>
                  <a:pt x="1587500" y="68357"/>
                  <a:pt x="1600200" y="64124"/>
                </a:cubicBezTo>
                <a:cubicBezTo>
                  <a:pt x="1646767" y="68357"/>
                  <a:pt x="1695209" y="63073"/>
                  <a:pt x="1739900" y="76824"/>
                </a:cubicBezTo>
                <a:cubicBezTo>
                  <a:pt x="1754489" y="81313"/>
                  <a:pt x="1763141" y="99814"/>
                  <a:pt x="1765300" y="114924"/>
                </a:cubicBezTo>
                <a:cubicBezTo>
                  <a:pt x="1802375" y="374450"/>
                  <a:pt x="1709794" y="298054"/>
                  <a:pt x="1816100" y="368924"/>
                </a:cubicBezTo>
                <a:cubicBezTo>
                  <a:pt x="1858433" y="364691"/>
                  <a:pt x="1903117" y="370763"/>
                  <a:pt x="1943100" y="356224"/>
                </a:cubicBezTo>
                <a:cubicBezTo>
                  <a:pt x="1955681" y="351649"/>
                  <a:pt x="1954773" y="331472"/>
                  <a:pt x="1955800" y="318124"/>
                </a:cubicBezTo>
                <a:cubicBezTo>
                  <a:pt x="1979998" y="3552"/>
                  <a:pt x="1885713" y="81216"/>
                  <a:pt x="2006600" y="624"/>
                </a:cubicBezTo>
                <a:cubicBezTo>
                  <a:pt x="2057400" y="4857"/>
                  <a:pt x="2113406" y="-9473"/>
                  <a:pt x="2159000" y="13324"/>
                </a:cubicBezTo>
                <a:cubicBezTo>
                  <a:pt x="2182947" y="25298"/>
                  <a:pt x="2175933" y="64124"/>
                  <a:pt x="2184400" y="89524"/>
                </a:cubicBezTo>
                <a:lnTo>
                  <a:pt x="2197100" y="127624"/>
                </a:lnTo>
                <a:cubicBezTo>
                  <a:pt x="2200287" y="175433"/>
                  <a:pt x="2151613" y="330824"/>
                  <a:pt x="2247900" y="330824"/>
                </a:cubicBezTo>
                <a:cubicBezTo>
                  <a:pt x="2277834" y="330824"/>
                  <a:pt x="2307167" y="322357"/>
                  <a:pt x="2336800" y="318124"/>
                </a:cubicBezTo>
                <a:cubicBezTo>
                  <a:pt x="2341850" y="247427"/>
                  <a:pt x="2318786" y="158338"/>
                  <a:pt x="2374900" y="102224"/>
                </a:cubicBezTo>
                <a:cubicBezTo>
                  <a:pt x="2385693" y="91431"/>
                  <a:pt x="2400300" y="85291"/>
                  <a:pt x="2413000" y="76824"/>
                </a:cubicBezTo>
                <a:cubicBezTo>
                  <a:pt x="2442633" y="81057"/>
                  <a:pt x="2475126" y="76137"/>
                  <a:pt x="2501900" y="89524"/>
                </a:cubicBezTo>
                <a:cubicBezTo>
                  <a:pt x="2513874" y="95511"/>
                  <a:pt x="2512205" y="114453"/>
                  <a:pt x="2514600" y="127624"/>
                </a:cubicBezTo>
                <a:cubicBezTo>
                  <a:pt x="2520705" y="161204"/>
                  <a:pt x="2520149" y="195851"/>
                  <a:pt x="2527300" y="229224"/>
                </a:cubicBezTo>
                <a:cubicBezTo>
                  <a:pt x="2532910" y="255404"/>
                  <a:pt x="2552700" y="305424"/>
                  <a:pt x="2552700" y="305424"/>
                </a:cubicBezTo>
                <a:cubicBezTo>
                  <a:pt x="2582333" y="301191"/>
                  <a:pt x="2614246" y="304881"/>
                  <a:pt x="2641600" y="292724"/>
                </a:cubicBezTo>
                <a:cubicBezTo>
                  <a:pt x="2655548" y="286525"/>
                  <a:pt x="2663802" y="269549"/>
                  <a:pt x="2667000" y="254624"/>
                </a:cubicBezTo>
                <a:cubicBezTo>
                  <a:pt x="2676797" y="208903"/>
                  <a:pt x="2673087" y="161213"/>
                  <a:pt x="2679700" y="114924"/>
                </a:cubicBezTo>
                <a:cubicBezTo>
                  <a:pt x="2681593" y="101672"/>
                  <a:pt x="2684037" y="87277"/>
                  <a:pt x="2692400" y="76824"/>
                </a:cubicBezTo>
                <a:cubicBezTo>
                  <a:pt x="2710305" y="54443"/>
                  <a:pt x="2743501" y="47090"/>
                  <a:pt x="2768600" y="38724"/>
                </a:cubicBezTo>
                <a:cubicBezTo>
                  <a:pt x="2794000" y="42957"/>
                  <a:pt x="2822442" y="38648"/>
                  <a:pt x="2844800" y="51424"/>
                </a:cubicBezTo>
                <a:cubicBezTo>
                  <a:pt x="2856423" y="58066"/>
                  <a:pt x="2856099" y="76211"/>
                  <a:pt x="2857500" y="89524"/>
                </a:cubicBezTo>
                <a:cubicBezTo>
                  <a:pt x="2864604" y="157017"/>
                  <a:pt x="2865967" y="224991"/>
                  <a:pt x="2870200" y="292724"/>
                </a:cubicBezTo>
                <a:cubicBezTo>
                  <a:pt x="2942982" y="278168"/>
                  <a:pt x="2943353" y="299331"/>
                  <a:pt x="2921000" y="254624"/>
                </a:cubicBezTo>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aixaDeTexto 20"/>
          <p:cNvSpPr txBox="1"/>
          <p:nvPr/>
        </p:nvSpPr>
        <p:spPr>
          <a:xfrm>
            <a:off x="1314450" y="5136802"/>
            <a:ext cx="2273300" cy="1384995"/>
          </a:xfrm>
          <a:prstGeom prst="rect">
            <a:avLst/>
          </a:prstGeom>
          <a:solidFill>
            <a:schemeClr val="accent6">
              <a:lumMod val="20000"/>
              <a:lumOff val="80000"/>
            </a:schemeClr>
          </a:solidFill>
        </p:spPr>
        <p:txBody>
          <a:bodyPr wrap="square" rtlCol="0">
            <a:spAutoFit/>
          </a:bodyPr>
          <a:lstStyle/>
          <a:p>
            <a:r>
              <a:rPr lang="pt-PT" sz="2800" dirty="0" smtClean="0"/>
              <a:t>Compreensão do contexto </a:t>
            </a:r>
            <a:r>
              <a:rPr lang="pt-PT" sz="2800" dirty="0" err="1" smtClean="0"/>
              <a:t>socio-cultural</a:t>
            </a:r>
            <a:endParaRPr lang="en-GB" sz="2800" dirty="0"/>
          </a:p>
        </p:txBody>
      </p:sp>
      <p:cxnSp>
        <p:nvCxnSpPr>
          <p:cNvPr id="25" name="Conexão reta unidirecional 24"/>
          <p:cNvCxnSpPr/>
          <p:nvPr/>
        </p:nvCxnSpPr>
        <p:spPr>
          <a:xfrm flipH="1">
            <a:off x="3289300" y="5829300"/>
            <a:ext cx="9144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7" name="Conexão reta unidirecional 26"/>
          <p:cNvCxnSpPr/>
          <p:nvPr/>
        </p:nvCxnSpPr>
        <p:spPr>
          <a:xfrm>
            <a:off x="7518400" y="4914900"/>
            <a:ext cx="8001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CaixaDeTexto 27"/>
          <p:cNvSpPr txBox="1"/>
          <p:nvPr/>
        </p:nvSpPr>
        <p:spPr>
          <a:xfrm>
            <a:off x="8597900" y="4095751"/>
            <a:ext cx="3086100" cy="1569660"/>
          </a:xfrm>
          <a:prstGeom prst="rect">
            <a:avLst/>
          </a:prstGeom>
          <a:solidFill>
            <a:schemeClr val="accent6">
              <a:lumMod val="20000"/>
              <a:lumOff val="80000"/>
            </a:schemeClr>
          </a:solidFill>
        </p:spPr>
        <p:txBody>
          <a:bodyPr wrap="square" rtlCol="0">
            <a:spAutoFit/>
          </a:bodyPr>
          <a:lstStyle/>
          <a:p>
            <a:r>
              <a:rPr lang="pt-PT" sz="3200" dirty="0" smtClean="0"/>
              <a:t>Conteúdo</a:t>
            </a:r>
          </a:p>
          <a:p>
            <a:r>
              <a:rPr lang="pt-PT" sz="3200" dirty="0" smtClean="0"/>
              <a:t>Estrutura</a:t>
            </a:r>
          </a:p>
          <a:p>
            <a:r>
              <a:rPr lang="pt-PT" sz="3200" dirty="0" smtClean="0"/>
              <a:t>Linguagem</a:t>
            </a:r>
            <a:endParaRPr lang="en-GB" sz="3200" dirty="0"/>
          </a:p>
        </p:txBody>
      </p:sp>
      <p:cxnSp>
        <p:nvCxnSpPr>
          <p:cNvPr id="30" name="Conexão reta unidirecional 29"/>
          <p:cNvCxnSpPr>
            <a:stCxn id="24" idx="0"/>
          </p:cNvCxnSpPr>
          <p:nvPr/>
        </p:nvCxnSpPr>
        <p:spPr>
          <a:xfrm flipV="1">
            <a:off x="5948522" y="3631057"/>
            <a:ext cx="1210079" cy="4801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1" name="CaixaDeTexto 30"/>
          <p:cNvSpPr txBox="1"/>
          <p:nvPr/>
        </p:nvSpPr>
        <p:spPr>
          <a:xfrm>
            <a:off x="7158601" y="3203314"/>
            <a:ext cx="3022600" cy="584775"/>
          </a:xfrm>
          <a:prstGeom prst="rect">
            <a:avLst/>
          </a:prstGeom>
          <a:solidFill>
            <a:schemeClr val="accent6">
              <a:lumMod val="20000"/>
              <a:lumOff val="80000"/>
            </a:schemeClr>
          </a:solidFill>
        </p:spPr>
        <p:txBody>
          <a:bodyPr wrap="square" rtlCol="0">
            <a:spAutoFit/>
          </a:bodyPr>
          <a:lstStyle/>
          <a:p>
            <a:r>
              <a:rPr lang="pt-PT" sz="3200" dirty="0" smtClean="0"/>
              <a:t>Figuras retóricas</a:t>
            </a:r>
            <a:endParaRPr lang="en-GB" sz="3200" dirty="0"/>
          </a:p>
        </p:txBody>
      </p:sp>
      <p:pic>
        <p:nvPicPr>
          <p:cNvPr id="14" name="Imagem 13" descr="Resultado de imagem para dried currants">
            <a:hlinkClick r:id="rId2" tgtFrame="&quot;_blank&quot;"/>
          </p:cNvPr>
          <p:cNvPicPr/>
          <p:nvPr/>
        </p:nvPicPr>
        <p:blipFill rotWithShape="1">
          <a:blip r:embed="rId3">
            <a:extLst>
              <a:ext uri="{28A0092B-C50C-407E-A947-70E740481C1C}">
                <a14:useLocalDpi xmlns:a14="http://schemas.microsoft.com/office/drawing/2010/main" val="0"/>
              </a:ext>
            </a:extLst>
          </a:blip>
          <a:srcRect l="89684" t="50016" r="2059" b="41920"/>
          <a:stretch/>
        </p:blipFill>
        <p:spPr bwMode="auto">
          <a:xfrm>
            <a:off x="4456430" y="4659162"/>
            <a:ext cx="307340" cy="321945"/>
          </a:xfrm>
          <a:prstGeom prst="rect">
            <a:avLst/>
          </a:prstGeom>
          <a:noFill/>
          <a:ln>
            <a:noFill/>
          </a:ln>
          <a:extLst>
            <a:ext uri="{53640926-AAD7-44D8-BBD7-CCE9431645EC}">
              <a14:shadowObscured xmlns:a14="http://schemas.microsoft.com/office/drawing/2010/main"/>
            </a:ext>
          </a:extLst>
        </p:spPr>
      </p:pic>
      <p:pic>
        <p:nvPicPr>
          <p:cNvPr id="17" name="Imagem 16" descr="Resultado de imagem para dried currants">
            <a:hlinkClick r:id="rId2" tgtFrame="&quot;_blank&quot;"/>
          </p:cNvPr>
          <p:cNvPicPr/>
          <p:nvPr/>
        </p:nvPicPr>
        <p:blipFill rotWithShape="1">
          <a:blip r:embed="rId3">
            <a:extLst>
              <a:ext uri="{28A0092B-C50C-407E-A947-70E740481C1C}">
                <a14:useLocalDpi xmlns:a14="http://schemas.microsoft.com/office/drawing/2010/main" val="0"/>
              </a:ext>
            </a:extLst>
          </a:blip>
          <a:srcRect l="89684" t="50016" r="2059" b="41920"/>
          <a:stretch/>
        </p:blipFill>
        <p:spPr bwMode="auto">
          <a:xfrm rot="19908055">
            <a:off x="6084094" y="4895046"/>
            <a:ext cx="307340" cy="321945"/>
          </a:xfrm>
          <a:prstGeom prst="rect">
            <a:avLst/>
          </a:prstGeom>
          <a:noFill/>
          <a:ln>
            <a:noFill/>
          </a:ln>
          <a:extLst>
            <a:ext uri="{53640926-AAD7-44D8-BBD7-CCE9431645EC}">
              <a14:shadowObscured xmlns:a14="http://schemas.microsoft.com/office/drawing/2010/main"/>
            </a:ext>
          </a:extLst>
        </p:spPr>
      </p:pic>
      <p:pic>
        <p:nvPicPr>
          <p:cNvPr id="16" name="Imagem 15" descr="Resultado de imagem para dried currants">
            <a:hlinkClick r:id="rId2" tgtFrame="&quot;_blank&quot;"/>
          </p:cNvPr>
          <p:cNvPicPr/>
          <p:nvPr/>
        </p:nvPicPr>
        <p:blipFill rotWithShape="1">
          <a:blip r:embed="rId3">
            <a:extLst>
              <a:ext uri="{28A0092B-C50C-407E-A947-70E740481C1C}">
                <a14:useLocalDpi xmlns:a14="http://schemas.microsoft.com/office/drawing/2010/main" val="0"/>
              </a:ext>
            </a:extLst>
          </a:blip>
          <a:srcRect l="89684" t="50016" r="2059" b="41920"/>
          <a:stretch/>
        </p:blipFill>
        <p:spPr bwMode="auto">
          <a:xfrm rot="1814762">
            <a:off x="6653530" y="4307206"/>
            <a:ext cx="307340" cy="321945"/>
          </a:xfrm>
          <a:prstGeom prst="rect">
            <a:avLst/>
          </a:prstGeom>
          <a:noFill/>
          <a:ln>
            <a:noFill/>
          </a:ln>
          <a:extLst>
            <a:ext uri="{53640926-AAD7-44D8-BBD7-CCE9431645EC}">
              <a14:shadowObscured xmlns:a14="http://schemas.microsoft.com/office/drawing/2010/main"/>
            </a:ext>
          </a:extLst>
        </p:spPr>
      </p:pic>
      <p:pic>
        <p:nvPicPr>
          <p:cNvPr id="18" name="Imagem 17" descr="Resultado de imagem para dried currants">
            <a:hlinkClick r:id="rId2" tgtFrame="&quot;_blank&quot;"/>
          </p:cNvPr>
          <p:cNvPicPr/>
          <p:nvPr/>
        </p:nvPicPr>
        <p:blipFill rotWithShape="1">
          <a:blip r:embed="rId3">
            <a:extLst>
              <a:ext uri="{28A0092B-C50C-407E-A947-70E740481C1C}">
                <a14:useLocalDpi xmlns:a14="http://schemas.microsoft.com/office/drawing/2010/main" val="0"/>
              </a:ext>
            </a:extLst>
          </a:blip>
          <a:srcRect l="89684" t="50016" r="2059" b="41920"/>
          <a:stretch/>
        </p:blipFill>
        <p:spPr bwMode="auto">
          <a:xfrm rot="17380750">
            <a:off x="5321576" y="4619574"/>
            <a:ext cx="307340" cy="321945"/>
          </a:xfrm>
          <a:prstGeom prst="rect">
            <a:avLst/>
          </a:prstGeom>
          <a:noFill/>
          <a:ln>
            <a:noFill/>
          </a:ln>
          <a:extLst>
            <a:ext uri="{53640926-AAD7-44D8-BBD7-CCE9431645EC}">
              <a14:shadowObscured xmlns:a14="http://schemas.microsoft.com/office/drawing/2010/main"/>
            </a:ext>
          </a:extLst>
        </p:spPr>
      </p:pic>
      <p:cxnSp>
        <p:nvCxnSpPr>
          <p:cNvPr id="22" name="Conexão reta unidirecional 21"/>
          <p:cNvCxnSpPr/>
          <p:nvPr/>
        </p:nvCxnSpPr>
        <p:spPr>
          <a:xfrm flipV="1">
            <a:off x="6898406" y="3736714"/>
            <a:ext cx="554590" cy="59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4" name="Imagem 23" descr="Resultado de imagem para dried currants">
            <a:hlinkClick r:id="rId2" tgtFrame="&quot;_blank&quot;"/>
          </p:cNvPr>
          <p:cNvPicPr/>
          <p:nvPr/>
        </p:nvPicPr>
        <p:blipFill rotWithShape="1">
          <a:blip r:embed="rId3">
            <a:extLst>
              <a:ext uri="{28A0092B-C50C-407E-A947-70E740481C1C}">
                <a14:useLocalDpi xmlns:a14="http://schemas.microsoft.com/office/drawing/2010/main" val="0"/>
              </a:ext>
            </a:extLst>
          </a:blip>
          <a:srcRect l="89684" t="50016" r="2059" b="41920"/>
          <a:stretch/>
        </p:blipFill>
        <p:spPr bwMode="auto">
          <a:xfrm rot="2897529">
            <a:off x="5674678" y="4057336"/>
            <a:ext cx="307340" cy="321945"/>
          </a:xfrm>
          <a:prstGeom prst="rect">
            <a:avLst/>
          </a:prstGeom>
          <a:noFill/>
          <a:ln>
            <a:noFill/>
          </a:ln>
          <a:extLst>
            <a:ext uri="{53640926-AAD7-44D8-BBD7-CCE9431645EC}">
              <a14:shadowObscured xmlns:a14="http://schemas.microsoft.com/office/drawing/2010/main"/>
            </a:ext>
          </a:extLst>
        </p:spPr>
      </p:pic>
      <p:sp>
        <p:nvSpPr>
          <p:cNvPr id="11" name="Marcador de Posição do Número do Diapositivo 10"/>
          <p:cNvSpPr>
            <a:spLocks noGrp="1"/>
          </p:cNvSpPr>
          <p:nvPr>
            <p:ph type="sldNum" sz="quarter" idx="12"/>
          </p:nvPr>
        </p:nvSpPr>
        <p:spPr/>
        <p:txBody>
          <a:bodyPr/>
          <a:lstStyle/>
          <a:p>
            <a:fld id="{EBD4ABFD-154A-4C65-AEA2-A4AAD04878C6}" type="slidenum">
              <a:rPr lang="en-GB" smtClean="0"/>
              <a:t>58</a:t>
            </a:fld>
            <a:endParaRPr lang="en-GB"/>
          </a:p>
        </p:txBody>
      </p:sp>
    </p:spTree>
    <p:extLst>
      <p:ext uri="{BB962C8B-B14F-4D97-AF65-F5344CB8AC3E}">
        <p14:creationId xmlns:p14="http://schemas.microsoft.com/office/powerpoint/2010/main" val="194539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9" grpId="0" animBg="1"/>
      <p:bldP spid="21" grpId="0" animBg="1"/>
      <p:bldP spid="28" grpId="0" animBg="1"/>
      <p:bldP spid="3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4"/>
            <a:ext cx="10515600" cy="5972175"/>
          </a:xfrm>
          <a:solidFill>
            <a:schemeClr val="accent4">
              <a:lumMod val="20000"/>
              <a:lumOff val="80000"/>
            </a:schemeClr>
          </a:solidFill>
        </p:spPr>
        <p:txBody>
          <a:bodyPr/>
          <a:lstStyle/>
          <a:p>
            <a:endParaRPr lang="en-GB" dirty="0"/>
          </a:p>
        </p:txBody>
      </p:sp>
      <p:pic>
        <p:nvPicPr>
          <p:cNvPr id="2050" name="Picture 2" descr="Resultado de imagem para nelson mandela">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7814" y="1685925"/>
            <a:ext cx="4869586" cy="3644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m relacionad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9875" y="2339975"/>
            <a:ext cx="3981450" cy="299085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Posição do Número do Diapositivo 2"/>
          <p:cNvSpPr>
            <a:spLocks noGrp="1"/>
          </p:cNvSpPr>
          <p:nvPr>
            <p:ph type="sldNum" sz="quarter" idx="12"/>
          </p:nvPr>
        </p:nvSpPr>
        <p:spPr/>
        <p:txBody>
          <a:bodyPr/>
          <a:lstStyle/>
          <a:p>
            <a:fld id="{EBD4ABFD-154A-4C65-AEA2-A4AAD04878C6}" type="slidenum">
              <a:rPr lang="en-GB" smtClean="0"/>
              <a:t>59</a:t>
            </a:fld>
            <a:endParaRPr lang="en-GB"/>
          </a:p>
        </p:txBody>
      </p:sp>
    </p:spTree>
    <p:extLst>
      <p:ext uri="{BB962C8B-B14F-4D97-AF65-F5344CB8AC3E}">
        <p14:creationId xmlns:p14="http://schemas.microsoft.com/office/powerpoint/2010/main" val="132047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GB"/>
          </a:p>
        </p:txBody>
      </p:sp>
      <p:pic>
        <p:nvPicPr>
          <p:cNvPr id="1026" name="Picture 2" descr="Resultado de imagem para steve jobs">
            <a:hlinkClick r:id="rId2"/>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07502" y="545661"/>
            <a:ext cx="3729338" cy="5631302"/>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Posição do Número do Diapositivo 2"/>
          <p:cNvSpPr>
            <a:spLocks noGrp="1"/>
          </p:cNvSpPr>
          <p:nvPr>
            <p:ph type="sldNum" sz="quarter" idx="12"/>
          </p:nvPr>
        </p:nvSpPr>
        <p:spPr/>
        <p:txBody>
          <a:bodyPr/>
          <a:lstStyle/>
          <a:p>
            <a:fld id="{EBD4ABFD-154A-4C65-AEA2-A4AAD04878C6}" type="slidenum">
              <a:rPr lang="en-GB" smtClean="0"/>
              <a:t>6</a:t>
            </a:fld>
            <a:endParaRPr lang="en-GB"/>
          </a:p>
        </p:txBody>
      </p:sp>
    </p:spTree>
    <p:extLst>
      <p:ext uri="{BB962C8B-B14F-4D97-AF65-F5344CB8AC3E}">
        <p14:creationId xmlns:p14="http://schemas.microsoft.com/office/powerpoint/2010/main" val="25766520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94049"/>
          </a:xfrm>
          <a:solidFill>
            <a:srgbClr val="DE0000"/>
          </a:solidFill>
        </p:spPr>
        <p:txBody>
          <a:bodyPr/>
          <a:lstStyle/>
          <a:p>
            <a:pPr algn="ctr"/>
            <a:r>
              <a:rPr lang="pt-PT" dirty="0" smtClean="0"/>
              <a:t>Contexto do discurso</a:t>
            </a:r>
            <a:endParaRPr lang="en-GB" dirty="0"/>
          </a:p>
        </p:txBody>
      </p:sp>
      <p:sp>
        <p:nvSpPr>
          <p:cNvPr id="3" name="Marcador de Posição de Conteúdo 2"/>
          <p:cNvSpPr>
            <a:spLocks noGrp="1"/>
          </p:cNvSpPr>
          <p:nvPr>
            <p:ph idx="1"/>
          </p:nvPr>
        </p:nvSpPr>
        <p:spPr>
          <a:xfrm>
            <a:off x="275493" y="1424066"/>
            <a:ext cx="3496407" cy="3572479"/>
          </a:xfrm>
        </p:spPr>
        <p:txBody>
          <a:bodyPr>
            <a:normAutofit fontScale="92500"/>
          </a:bodyPr>
          <a:lstStyle/>
          <a:p>
            <a:pPr lvl="1"/>
            <a:r>
              <a:rPr lang="pt-PT" sz="2800" dirty="0" smtClean="0"/>
              <a:t>Onde tem lugar?</a:t>
            </a:r>
          </a:p>
          <a:p>
            <a:pPr lvl="1"/>
            <a:endParaRPr lang="pt-PT" sz="2800" dirty="0" smtClean="0"/>
          </a:p>
          <a:p>
            <a:pPr lvl="1"/>
            <a:endParaRPr lang="pt-PT" sz="2800" dirty="0" smtClean="0"/>
          </a:p>
          <a:p>
            <a:pPr lvl="1"/>
            <a:endParaRPr lang="pt-PT" sz="1300" dirty="0" smtClean="0"/>
          </a:p>
          <a:p>
            <a:pPr lvl="1"/>
            <a:r>
              <a:rPr lang="pt-PT" sz="2800" dirty="0" smtClean="0"/>
              <a:t>Quem é o orador?</a:t>
            </a:r>
            <a:endParaRPr lang="pt-PT" sz="1300" dirty="0" smtClean="0"/>
          </a:p>
          <a:p>
            <a:pPr lvl="1"/>
            <a:r>
              <a:rPr lang="pt-PT" sz="2800" dirty="0" smtClean="0"/>
              <a:t>Quem é o público?</a:t>
            </a:r>
          </a:p>
          <a:p>
            <a:pPr lvl="1"/>
            <a:endParaRPr lang="pt-PT" sz="2800" dirty="0" smtClean="0"/>
          </a:p>
          <a:p>
            <a:pPr lvl="1"/>
            <a:r>
              <a:rPr lang="pt-PT" sz="2800" dirty="0" smtClean="0"/>
              <a:t>Qual é o propósito do discurso?</a:t>
            </a:r>
          </a:p>
          <a:p>
            <a:endParaRPr lang="pt-PT" dirty="0" smtClean="0"/>
          </a:p>
          <a:p>
            <a:pPr marL="0" indent="0">
              <a:buNone/>
            </a:pPr>
            <a:endParaRPr lang="pt-PT" dirty="0" smtClean="0"/>
          </a:p>
        </p:txBody>
      </p:sp>
      <p:sp>
        <p:nvSpPr>
          <p:cNvPr id="4" name="CaixaDeTexto 3"/>
          <p:cNvSpPr txBox="1"/>
          <p:nvPr/>
        </p:nvSpPr>
        <p:spPr>
          <a:xfrm>
            <a:off x="550985" y="5517494"/>
            <a:ext cx="11090030" cy="1200329"/>
          </a:xfrm>
          <a:prstGeom prst="rect">
            <a:avLst/>
          </a:prstGeom>
          <a:solidFill>
            <a:schemeClr val="accent6">
              <a:lumMod val="40000"/>
              <a:lumOff val="60000"/>
            </a:schemeClr>
          </a:solidFill>
        </p:spPr>
        <p:txBody>
          <a:bodyPr wrap="square" rtlCol="0">
            <a:spAutoFit/>
          </a:bodyPr>
          <a:lstStyle/>
          <a:p>
            <a:r>
              <a:rPr lang="pt-PT" sz="3600" dirty="0" smtClean="0"/>
              <a:t>conteúdo 		estrutura 			linguagem </a:t>
            </a:r>
          </a:p>
          <a:p>
            <a:r>
              <a:rPr lang="pt-PT" sz="3600" dirty="0" smtClean="0"/>
              <a:t>do discurso		do discurso		apropriada</a:t>
            </a:r>
            <a:endParaRPr lang="pt-PT" sz="3600" dirty="0"/>
          </a:p>
        </p:txBody>
      </p:sp>
      <p:sp>
        <p:nvSpPr>
          <p:cNvPr id="7" name="CaixaDeTexto 6"/>
          <p:cNvSpPr txBox="1"/>
          <p:nvPr/>
        </p:nvSpPr>
        <p:spPr>
          <a:xfrm>
            <a:off x="3771900" y="1303226"/>
            <a:ext cx="7581901" cy="4093428"/>
          </a:xfrm>
          <a:prstGeom prst="rect">
            <a:avLst/>
          </a:prstGeom>
          <a:noFill/>
        </p:spPr>
        <p:txBody>
          <a:bodyPr wrap="square" rtlCol="0">
            <a:spAutoFit/>
          </a:bodyPr>
          <a:lstStyle/>
          <a:p>
            <a:r>
              <a:rPr lang="pt-PT" sz="2600" dirty="0" smtClean="0"/>
              <a:t>Na Assembleia Geral das Nações Unidas, depois da NU ter levantado as sanções contra África do Sul, depois de tirar o assunto de apartheid da agenda, e depois das eleições democráticas no país.</a:t>
            </a:r>
          </a:p>
          <a:p>
            <a:r>
              <a:rPr lang="pt-PT" sz="2600" dirty="0" smtClean="0"/>
              <a:t>Nelson Mandela, presidente de África do Sul</a:t>
            </a:r>
          </a:p>
          <a:p>
            <a:r>
              <a:rPr lang="pt-PT" sz="2600" dirty="0" smtClean="0"/>
              <a:t>Outros presidentes/delegados de países membros das Nações Unidas</a:t>
            </a:r>
          </a:p>
          <a:p>
            <a:r>
              <a:rPr lang="pt-PT" sz="2600" dirty="0" smtClean="0"/>
              <a:t>Marcar o momento </a:t>
            </a:r>
          </a:p>
          <a:p>
            <a:r>
              <a:rPr lang="pt-PT" sz="2600" dirty="0" smtClean="0"/>
              <a:t>Confirmar o direito de África de Sul ser presente como membro igual aos outros países</a:t>
            </a:r>
            <a:endParaRPr lang="en-GB" sz="2800" dirty="0"/>
          </a:p>
        </p:txBody>
      </p:sp>
      <p:sp>
        <p:nvSpPr>
          <p:cNvPr id="5" name="Marcador de Posição do Número do Diapositivo 4"/>
          <p:cNvSpPr>
            <a:spLocks noGrp="1"/>
          </p:cNvSpPr>
          <p:nvPr>
            <p:ph type="sldNum" sz="quarter" idx="12"/>
          </p:nvPr>
        </p:nvSpPr>
        <p:spPr/>
        <p:txBody>
          <a:bodyPr/>
          <a:lstStyle/>
          <a:p>
            <a:fld id="{EBD4ABFD-154A-4C65-AEA2-A4AAD04878C6}" type="slidenum">
              <a:rPr lang="en-GB" smtClean="0"/>
              <a:t>60</a:t>
            </a:fld>
            <a:endParaRPr lang="en-GB"/>
          </a:p>
        </p:txBody>
      </p:sp>
    </p:spTree>
    <p:extLst>
      <p:ext uri="{BB962C8B-B14F-4D97-AF65-F5344CB8AC3E}">
        <p14:creationId xmlns:p14="http://schemas.microsoft.com/office/powerpoint/2010/main" val="62758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274"/>
            <a:ext cx="10515600" cy="774126"/>
          </a:xfrm>
          <a:solidFill>
            <a:srgbClr val="DE0000"/>
          </a:solidFill>
        </p:spPr>
        <p:txBody>
          <a:bodyPr>
            <a:normAutofit/>
          </a:bodyPr>
          <a:lstStyle/>
          <a:p>
            <a:r>
              <a:rPr lang="pt-PT" sz="3600" dirty="0" smtClean="0"/>
              <a:t>Nelson Mandela: Discurso às Nações Unidas</a:t>
            </a:r>
            <a:endParaRPr lang="en-GB" sz="3600" dirty="0"/>
          </a:p>
        </p:txBody>
      </p:sp>
      <p:sp>
        <p:nvSpPr>
          <p:cNvPr id="3" name="Marcador de Posição de Conteúdo 2"/>
          <p:cNvSpPr>
            <a:spLocks noGrp="1"/>
          </p:cNvSpPr>
          <p:nvPr>
            <p:ph idx="1"/>
          </p:nvPr>
        </p:nvSpPr>
        <p:spPr>
          <a:xfrm>
            <a:off x="838200" y="1319134"/>
            <a:ext cx="10515600" cy="5321509"/>
          </a:xfrm>
        </p:spPr>
        <p:txBody>
          <a:bodyPr>
            <a:normAutofit lnSpcReduction="10000"/>
          </a:bodyPr>
          <a:lstStyle/>
          <a:p>
            <a:pPr marL="0" indent="0">
              <a:buNone/>
            </a:pPr>
            <a:r>
              <a:rPr lang="en-GB" dirty="0"/>
              <a:t>It surely must be one of the great ironies of our </a:t>
            </a:r>
            <a:r>
              <a:rPr lang="en-GB" dirty="0" smtClean="0"/>
              <a:t>age </a:t>
            </a:r>
            <a:r>
              <a:rPr lang="en-GB" dirty="0"/>
              <a:t>that this August </a:t>
            </a:r>
            <a:r>
              <a:rPr lang="en-GB" dirty="0" smtClean="0"/>
              <a:t>Assembly </a:t>
            </a:r>
            <a:r>
              <a:rPr lang="en-GB" dirty="0"/>
              <a:t>is addressed, for the first time in its </a:t>
            </a:r>
            <a:r>
              <a:rPr lang="en-GB" dirty="0" smtClean="0"/>
              <a:t>49 years</a:t>
            </a:r>
            <a:r>
              <a:rPr lang="en-GB" dirty="0"/>
              <a:t>, by a South African </a:t>
            </a:r>
            <a:r>
              <a:rPr lang="en-GB" dirty="0" smtClean="0"/>
              <a:t> head </a:t>
            </a:r>
            <a:r>
              <a:rPr lang="en-GB" dirty="0"/>
              <a:t>of state drawn from among the African </a:t>
            </a:r>
            <a:r>
              <a:rPr lang="en-GB" dirty="0" smtClean="0"/>
              <a:t>majority of </a:t>
            </a:r>
            <a:r>
              <a:rPr lang="en-GB" dirty="0"/>
              <a:t>what is an African </a:t>
            </a:r>
            <a:r>
              <a:rPr lang="en-GB" dirty="0" smtClean="0"/>
              <a:t>country</a:t>
            </a:r>
            <a:r>
              <a:rPr lang="en-GB" dirty="0"/>
              <a:t>. </a:t>
            </a:r>
          </a:p>
          <a:p>
            <a:pPr marL="0" indent="0">
              <a:buNone/>
            </a:pPr>
            <a:r>
              <a:rPr lang="en-GB" dirty="0"/>
              <a:t>Future generations will find it strange in the </a:t>
            </a:r>
            <a:r>
              <a:rPr lang="en-GB" dirty="0" smtClean="0"/>
              <a:t>extreme </a:t>
            </a:r>
            <a:r>
              <a:rPr lang="en-GB" dirty="0"/>
              <a:t>that it was only so </a:t>
            </a:r>
            <a:r>
              <a:rPr lang="en-GB" dirty="0" smtClean="0"/>
              <a:t>late </a:t>
            </a:r>
            <a:r>
              <a:rPr lang="en-GB" dirty="0"/>
              <a:t>in the 20th century that it was possible for </a:t>
            </a:r>
            <a:r>
              <a:rPr lang="en-GB" dirty="0" smtClean="0"/>
              <a:t>our </a:t>
            </a:r>
            <a:r>
              <a:rPr lang="en-GB" dirty="0"/>
              <a:t>delegation to take its </a:t>
            </a:r>
            <a:r>
              <a:rPr lang="en-GB" dirty="0" smtClean="0"/>
              <a:t>seat </a:t>
            </a:r>
            <a:r>
              <a:rPr lang="en-GB" dirty="0"/>
              <a:t>in the Assembly, recognized both by our </a:t>
            </a:r>
            <a:r>
              <a:rPr lang="en-GB" dirty="0" smtClean="0"/>
              <a:t>people and </a:t>
            </a:r>
            <a:r>
              <a:rPr lang="en-GB" dirty="0"/>
              <a:t>the nations of the world </a:t>
            </a:r>
            <a:r>
              <a:rPr lang="en-GB" dirty="0" smtClean="0"/>
              <a:t>as </a:t>
            </a:r>
            <a:r>
              <a:rPr lang="en-GB" dirty="0"/>
              <a:t>the legitimate representative of the people of </a:t>
            </a:r>
            <a:r>
              <a:rPr lang="en-GB" dirty="0" smtClean="0"/>
              <a:t>our </a:t>
            </a:r>
            <a:r>
              <a:rPr lang="en-GB" dirty="0"/>
              <a:t>country. </a:t>
            </a:r>
          </a:p>
          <a:p>
            <a:pPr marL="0" indent="0">
              <a:buNone/>
            </a:pPr>
            <a:r>
              <a:rPr lang="en-GB" dirty="0"/>
              <a:t>It is indeed a most welcome thing that this August </a:t>
            </a:r>
            <a:r>
              <a:rPr lang="en-GB" dirty="0" smtClean="0"/>
              <a:t>Organization </a:t>
            </a:r>
            <a:r>
              <a:rPr lang="en-GB" dirty="0"/>
              <a:t>will mark its </a:t>
            </a:r>
            <a:r>
              <a:rPr lang="en-GB" dirty="0" smtClean="0"/>
              <a:t>50th </a:t>
            </a:r>
            <a:r>
              <a:rPr lang="en-GB" dirty="0"/>
              <a:t>anniversary next year with the apartheid </a:t>
            </a:r>
            <a:r>
              <a:rPr lang="en-GB" dirty="0" smtClean="0"/>
              <a:t>system </a:t>
            </a:r>
            <a:r>
              <a:rPr lang="en-GB" dirty="0"/>
              <a:t>having been </a:t>
            </a:r>
            <a:r>
              <a:rPr lang="en-GB" dirty="0" smtClean="0"/>
              <a:t>vanquished </a:t>
            </a:r>
            <a:r>
              <a:rPr lang="en-GB" dirty="0"/>
              <a:t>and </a:t>
            </a:r>
            <a:r>
              <a:rPr lang="en-GB" dirty="0" smtClean="0"/>
              <a:t>consigned </a:t>
            </a:r>
            <a:r>
              <a:rPr lang="en-GB" dirty="0"/>
              <a:t>to the past</a:t>
            </a:r>
            <a:r>
              <a:rPr lang="en-GB" dirty="0" smtClean="0"/>
              <a:t>.</a:t>
            </a:r>
          </a:p>
          <a:p>
            <a:pPr marL="0" indent="0">
              <a:buNone/>
            </a:pPr>
            <a:r>
              <a:rPr lang="en-GB" sz="2000" u="sng" dirty="0">
                <a:hlinkClick r:id="rId2"/>
              </a:rPr>
              <a:t>http://</a:t>
            </a:r>
            <a:r>
              <a:rPr lang="en-GB" sz="2000" u="sng" dirty="0" smtClean="0">
                <a:hlinkClick r:id="rId2"/>
              </a:rPr>
              <a:t>www.unric.org/en/images/stories/in-focus/Mandela_landmark_speech_to_the_UN.pdf</a:t>
            </a:r>
            <a:endParaRPr lang="en-GB" sz="2000" dirty="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61</a:t>
            </a:fld>
            <a:endParaRPr lang="en-GB"/>
          </a:p>
        </p:txBody>
      </p:sp>
    </p:spTree>
    <p:extLst>
      <p:ext uri="{BB962C8B-B14F-4D97-AF65-F5344CB8AC3E}">
        <p14:creationId xmlns:p14="http://schemas.microsoft.com/office/powerpoint/2010/main" val="4459433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274"/>
            <a:ext cx="10515600" cy="736026"/>
          </a:xfrm>
          <a:solidFill>
            <a:srgbClr val="DE0000"/>
          </a:solidFill>
        </p:spPr>
        <p:txBody>
          <a:bodyPr>
            <a:normAutofit/>
          </a:bodyPr>
          <a:lstStyle/>
          <a:p>
            <a:pPr algn="ctr"/>
            <a:r>
              <a:rPr lang="pt-PT" sz="3600" dirty="0" smtClean="0"/>
              <a:t>Estrutura/Etapas</a:t>
            </a:r>
            <a:endParaRPr lang="en-GB" sz="3600" dirty="0"/>
          </a:p>
        </p:txBody>
      </p:sp>
      <p:sp>
        <p:nvSpPr>
          <p:cNvPr id="3" name="Marcador de Posição de Conteúdo 2"/>
          <p:cNvSpPr>
            <a:spLocks noGrp="1"/>
          </p:cNvSpPr>
          <p:nvPr>
            <p:ph idx="1"/>
          </p:nvPr>
        </p:nvSpPr>
        <p:spPr>
          <a:xfrm>
            <a:off x="3619500" y="1319134"/>
            <a:ext cx="7734300" cy="5321509"/>
          </a:xfrm>
        </p:spPr>
        <p:txBody>
          <a:bodyPr>
            <a:normAutofit fontScale="92500" lnSpcReduction="10000"/>
          </a:bodyPr>
          <a:lstStyle/>
          <a:p>
            <a:pPr marL="0" indent="0">
              <a:buNone/>
            </a:pPr>
            <a:r>
              <a:rPr lang="en-GB" dirty="0"/>
              <a:t>It surely must be one of the great ironies of our </a:t>
            </a:r>
            <a:r>
              <a:rPr lang="en-GB" dirty="0" smtClean="0"/>
              <a:t>age </a:t>
            </a:r>
            <a:r>
              <a:rPr lang="en-GB" dirty="0"/>
              <a:t>that this August </a:t>
            </a:r>
            <a:r>
              <a:rPr lang="en-GB" dirty="0" smtClean="0"/>
              <a:t>Assembly </a:t>
            </a:r>
            <a:r>
              <a:rPr lang="en-GB" dirty="0"/>
              <a:t>is addressed, for the first time in its </a:t>
            </a:r>
            <a:r>
              <a:rPr lang="en-GB" dirty="0" smtClean="0"/>
              <a:t>49 years</a:t>
            </a:r>
            <a:r>
              <a:rPr lang="en-GB" dirty="0"/>
              <a:t>, by a South African </a:t>
            </a:r>
            <a:r>
              <a:rPr lang="en-GB" dirty="0" smtClean="0"/>
              <a:t> head </a:t>
            </a:r>
            <a:r>
              <a:rPr lang="en-GB" dirty="0"/>
              <a:t>of state drawn from among the African </a:t>
            </a:r>
            <a:r>
              <a:rPr lang="en-GB" dirty="0" smtClean="0"/>
              <a:t>majority of </a:t>
            </a:r>
            <a:r>
              <a:rPr lang="en-GB" dirty="0"/>
              <a:t>what is an African </a:t>
            </a:r>
            <a:r>
              <a:rPr lang="en-GB" dirty="0" smtClean="0"/>
              <a:t>country</a:t>
            </a:r>
            <a:r>
              <a:rPr lang="en-GB" dirty="0"/>
              <a:t>. </a:t>
            </a:r>
          </a:p>
          <a:p>
            <a:pPr marL="0" indent="0">
              <a:buNone/>
            </a:pPr>
            <a:r>
              <a:rPr lang="en-GB" dirty="0"/>
              <a:t>Future generations will find it strange in the extreme that it was only so late in the 20th century that it was possible for our delegation to take its seat in the Assembly, recognized both by our people and the nations of the world as the legitimate representative of the people of our country. </a:t>
            </a:r>
          </a:p>
          <a:p>
            <a:pPr marL="0" indent="0">
              <a:buNone/>
            </a:pPr>
            <a:r>
              <a:rPr lang="en-GB" dirty="0"/>
              <a:t>It is indeed a most welcome thing that this August Organization will mark its 50th anniversary next year with the apartheid system having been vanquished and consigned to the past</a:t>
            </a:r>
            <a:r>
              <a:rPr lang="en-GB" dirty="0" smtClean="0"/>
              <a:t>.</a:t>
            </a:r>
            <a:endParaRPr lang="en-GB" dirty="0"/>
          </a:p>
        </p:txBody>
      </p:sp>
      <p:sp>
        <p:nvSpPr>
          <p:cNvPr id="4" name="CaixaDeTexto 3"/>
          <p:cNvSpPr txBox="1"/>
          <p:nvPr/>
        </p:nvSpPr>
        <p:spPr>
          <a:xfrm rot="16200000">
            <a:off x="-1848970" y="3624730"/>
            <a:ext cx="5195969" cy="584775"/>
          </a:xfrm>
          <a:prstGeom prst="rect">
            <a:avLst/>
          </a:prstGeom>
          <a:solidFill>
            <a:schemeClr val="accent1">
              <a:lumMod val="20000"/>
              <a:lumOff val="80000"/>
            </a:schemeClr>
          </a:solidFill>
        </p:spPr>
        <p:txBody>
          <a:bodyPr wrap="square" rtlCol="0">
            <a:spAutoFit/>
          </a:bodyPr>
          <a:lstStyle/>
          <a:p>
            <a:pPr algn="ctr"/>
            <a:r>
              <a:rPr lang="pt-PT" sz="3200" dirty="0" smtClean="0"/>
              <a:t>Introdução</a:t>
            </a:r>
            <a:endParaRPr lang="en-GB" sz="3200" dirty="0"/>
          </a:p>
        </p:txBody>
      </p:sp>
      <p:sp>
        <p:nvSpPr>
          <p:cNvPr id="5" name="CaixaDeTexto 4"/>
          <p:cNvSpPr txBox="1"/>
          <p:nvPr/>
        </p:nvSpPr>
        <p:spPr>
          <a:xfrm>
            <a:off x="1041400" y="1319134"/>
            <a:ext cx="2578100" cy="1815882"/>
          </a:xfrm>
          <a:prstGeom prst="rect">
            <a:avLst/>
          </a:prstGeom>
          <a:solidFill>
            <a:schemeClr val="accent4">
              <a:lumMod val="20000"/>
              <a:lumOff val="80000"/>
            </a:schemeClr>
          </a:solidFill>
        </p:spPr>
        <p:txBody>
          <a:bodyPr wrap="square" rtlCol="0">
            <a:spAutoFit/>
          </a:bodyPr>
          <a:lstStyle/>
          <a:p>
            <a:r>
              <a:rPr lang="pt-PT" sz="3200" b="1" dirty="0" smtClean="0"/>
              <a:t>Abertura </a:t>
            </a:r>
          </a:p>
          <a:p>
            <a:endParaRPr lang="pt-PT" sz="2000" dirty="0" smtClean="0"/>
          </a:p>
          <a:p>
            <a:r>
              <a:rPr lang="pt-PT" sz="2000" dirty="0" smtClean="0"/>
              <a:t>(</a:t>
            </a:r>
            <a:r>
              <a:rPr lang="pt-PT" sz="2000" dirty="0"/>
              <a:t>situa o discurso no contexto</a:t>
            </a:r>
            <a:r>
              <a:rPr lang="pt-PT" sz="2000" dirty="0" smtClean="0"/>
              <a:t>)</a:t>
            </a:r>
            <a:endParaRPr lang="pt-PT" sz="2000" dirty="0"/>
          </a:p>
          <a:p>
            <a:endParaRPr lang="en-GB" sz="2000" dirty="0"/>
          </a:p>
        </p:txBody>
      </p:sp>
      <p:sp>
        <p:nvSpPr>
          <p:cNvPr id="6" name="CaixaDeTexto 5"/>
          <p:cNvSpPr txBox="1"/>
          <p:nvPr/>
        </p:nvSpPr>
        <p:spPr>
          <a:xfrm>
            <a:off x="1041400" y="3284915"/>
            <a:ext cx="2578100" cy="3231654"/>
          </a:xfrm>
          <a:prstGeom prst="rect">
            <a:avLst/>
          </a:prstGeom>
          <a:solidFill>
            <a:schemeClr val="accent4">
              <a:lumMod val="20000"/>
              <a:lumOff val="80000"/>
            </a:schemeClr>
          </a:solidFill>
        </p:spPr>
        <p:txBody>
          <a:bodyPr wrap="square" rtlCol="0">
            <a:spAutoFit/>
          </a:bodyPr>
          <a:lstStyle/>
          <a:p>
            <a:r>
              <a:rPr lang="pt-PT" sz="3200" b="1" dirty="0" smtClean="0"/>
              <a:t>Comentário </a:t>
            </a:r>
          </a:p>
          <a:p>
            <a:endParaRPr lang="pt-PT" sz="2000" dirty="0" smtClean="0"/>
          </a:p>
          <a:p>
            <a:endParaRPr lang="pt-PT" sz="2000" dirty="0" smtClean="0"/>
          </a:p>
          <a:p>
            <a:endParaRPr lang="pt-PT" sz="2000" dirty="0"/>
          </a:p>
          <a:p>
            <a:endParaRPr lang="pt-PT" sz="2000" dirty="0" smtClean="0"/>
          </a:p>
          <a:p>
            <a:endParaRPr lang="pt-PT" sz="2000" dirty="0"/>
          </a:p>
          <a:p>
            <a:endParaRPr lang="pt-PT" sz="2000" dirty="0" smtClean="0"/>
          </a:p>
          <a:p>
            <a:endParaRPr lang="pt-PT" sz="2000" dirty="0"/>
          </a:p>
          <a:p>
            <a:endParaRPr lang="pt-PT" sz="3200" dirty="0"/>
          </a:p>
        </p:txBody>
      </p:sp>
      <p:sp>
        <p:nvSpPr>
          <p:cNvPr id="7" name="Marcador de Posição do Número do Diapositivo 6"/>
          <p:cNvSpPr>
            <a:spLocks noGrp="1"/>
          </p:cNvSpPr>
          <p:nvPr>
            <p:ph type="sldNum" sz="quarter" idx="12"/>
          </p:nvPr>
        </p:nvSpPr>
        <p:spPr/>
        <p:txBody>
          <a:bodyPr/>
          <a:lstStyle/>
          <a:p>
            <a:fld id="{EBD4ABFD-154A-4C65-AEA2-A4AAD04878C6}" type="slidenum">
              <a:rPr lang="en-GB" smtClean="0"/>
              <a:t>62</a:t>
            </a:fld>
            <a:endParaRPr lang="en-GB"/>
          </a:p>
        </p:txBody>
      </p:sp>
    </p:spTree>
    <p:extLst>
      <p:ext uri="{BB962C8B-B14F-4D97-AF65-F5344CB8AC3E}">
        <p14:creationId xmlns:p14="http://schemas.microsoft.com/office/powerpoint/2010/main" val="342632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274"/>
            <a:ext cx="10515600" cy="774126"/>
          </a:xfrm>
          <a:solidFill>
            <a:srgbClr val="DE0000"/>
          </a:solidFill>
        </p:spPr>
        <p:txBody>
          <a:bodyPr>
            <a:normAutofit/>
          </a:bodyPr>
          <a:lstStyle/>
          <a:p>
            <a:r>
              <a:rPr lang="pt-PT" sz="3600" dirty="0" smtClean="0"/>
              <a:t>Linguagem: entidades e processos institucionais</a:t>
            </a:r>
            <a:endParaRPr lang="en-GB" sz="3600" dirty="0"/>
          </a:p>
        </p:txBody>
      </p:sp>
      <p:sp>
        <p:nvSpPr>
          <p:cNvPr id="3" name="Marcador de Posição de Conteúdo 2"/>
          <p:cNvSpPr>
            <a:spLocks noGrp="1"/>
          </p:cNvSpPr>
          <p:nvPr>
            <p:ph idx="1"/>
          </p:nvPr>
        </p:nvSpPr>
        <p:spPr>
          <a:xfrm>
            <a:off x="838200" y="1319134"/>
            <a:ext cx="10515600" cy="5321509"/>
          </a:xfrm>
        </p:spPr>
        <p:txBody>
          <a:bodyPr>
            <a:normAutofit lnSpcReduction="10000"/>
          </a:bodyPr>
          <a:lstStyle/>
          <a:p>
            <a:pPr marL="0" indent="0">
              <a:buNone/>
            </a:pPr>
            <a:r>
              <a:rPr lang="en-GB" dirty="0"/>
              <a:t>It surely must be one of the great ironies of our </a:t>
            </a:r>
            <a:r>
              <a:rPr lang="en-GB" dirty="0" smtClean="0"/>
              <a:t>age </a:t>
            </a:r>
            <a:r>
              <a:rPr lang="en-GB" dirty="0"/>
              <a:t>that this </a:t>
            </a:r>
            <a:r>
              <a:rPr lang="en-GB" sz="3200" b="1" dirty="0">
                <a:solidFill>
                  <a:srgbClr val="C00000"/>
                </a:solidFill>
              </a:rPr>
              <a:t>August </a:t>
            </a:r>
            <a:r>
              <a:rPr lang="en-GB" sz="3200" b="1" dirty="0" smtClean="0">
                <a:solidFill>
                  <a:srgbClr val="C00000"/>
                </a:solidFill>
              </a:rPr>
              <a:t>Assembly</a:t>
            </a:r>
            <a:r>
              <a:rPr lang="en-GB" dirty="0" smtClean="0"/>
              <a:t> </a:t>
            </a:r>
            <a:r>
              <a:rPr lang="en-GB" dirty="0"/>
              <a:t>is addressed, for the first time in its </a:t>
            </a:r>
            <a:r>
              <a:rPr lang="en-GB" dirty="0" smtClean="0"/>
              <a:t>49 years</a:t>
            </a:r>
            <a:r>
              <a:rPr lang="en-GB" dirty="0"/>
              <a:t>, by a </a:t>
            </a:r>
            <a:r>
              <a:rPr lang="en-GB" sz="3200" b="1" dirty="0">
                <a:solidFill>
                  <a:srgbClr val="C00000"/>
                </a:solidFill>
              </a:rPr>
              <a:t>South African </a:t>
            </a:r>
            <a:r>
              <a:rPr lang="en-GB" sz="3200" b="1" dirty="0" smtClean="0">
                <a:solidFill>
                  <a:srgbClr val="C00000"/>
                </a:solidFill>
              </a:rPr>
              <a:t> head </a:t>
            </a:r>
            <a:r>
              <a:rPr lang="en-GB" sz="3200" b="1" dirty="0">
                <a:solidFill>
                  <a:srgbClr val="C00000"/>
                </a:solidFill>
              </a:rPr>
              <a:t>of state</a:t>
            </a:r>
            <a:r>
              <a:rPr lang="en-GB" dirty="0"/>
              <a:t> drawn from among the African </a:t>
            </a:r>
            <a:r>
              <a:rPr lang="en-GB" dirty="0" smtClean="0"/>
              <a:t>majority of </a:t>
            </a:r>
            <a:r>
              <a:rPr lang="en-GB" dirty="0"/>
              <a:t>what is an African </a:t>
            </a:r>
            <a:r>
              <a:rPr lang="en-GB" dirty="0" smtClean="0"/>
              <a:t>country</a:t>
            </a:r>
            <a:r>
              <a:rPr lang="en-GB" dirty="0"/>
              <a:t>. </a:t>
            </a:r>
          </a:p>
          <a:p>
            <a:pPr marL="0" indent="0">
              <a:buNone/>
            </a:pPr>
            <a:r>
              <a:rPr lang="en-GB" dirty="0"/>
              <a:t>Future generations will find it strange in the </a:t>
            </a:r>
            <a:r>
              <a:rPr lang="en-GB" dirty="0" smtClean="0"/>
              <a:t>extreme </a:t>
            </a:r>
            <a:r>
              <a:rPr lang="en-GB" dirty="0"/>
              <a:t>that it was only so </a:t>
            </a:r>
            <a:r>
              <a:rPr lang="en-GB" dirty="0" smtClean="0"/>
              <a:t>late </a:t>
            </a:r>
            <a:r>
              <a:rPr lang="en-GB" dirty="0"/>
              <a:t>in the 20th century that it was possible for </a:t>
            </a:r>
            <a:r>
              <a:rPr lang="en-GB" sz="3200" b="1" dirty="0" smtClean="0">
                <a:solidFill>
                  <a:srgbClr val="C00000"/>
                </a:solidFill>
              </a:rPr>
              <a:t>our </a:t>
            </a:r>
            <a:r>
              <a:rPr lang="en-GB" sz="3200" b="1" dirty="0">
                <a:solidFill>
                  <a:srgbClr val="C00000"/>
                </a:solidFill>
              </a:rPr>
              <a:t>delegation </a:t>
            </a:r>
            <a:r>
              <a:rPr lang="en-GB" dirty="0"/>
              <a:t>to take its </a:t>
            </a:r>
            <a:r>
              <a:rPr lang="en-GB" dirty="0" smtClean="0"/>
              <a:t>seat </a:t>
            </a:r>
            <a:r>
              <a:rPr lang="en-GB" dirty="0"/>
              <a:t>in the </a:t>
            </a:r>
            <a:r>
              <a:rPr lang="en-GB" sz="3200" b="1" dirty="0">
                <a:solidFill>
                  <a:srgbClr val="C00000"/>
                </a:solidFill>
              </a:rPr>
              <a:t>Assembly</a:t>
            </a:r>
            <a:r>
              <a:rPr lang="en-GB" dirty="0"/>
              <a:t>, recognized both by </a:t>
            </a:r>
            <a:r>
              <a:rPr lang="en-GB" sz="3200" b="1" dirty="0">
                <a:solidFill>
                  <a:srgbClr val="C00000"/>
                </a:solidFill>
              </a:rPr>
              <a:t>our </a:t>
            </a:r>
            <a:r>
              <a:rPr lang="en-GB" sz="3200" b="1" dirty="0" smtClean="0">
                <a:solidFill>
                  <a:srgbClr val="C00000"/>
                </a:solidFill>
              </a:rPr>
              <a:t>people </a:t>
            </a:r>
            <a:r>
              <a:rPr lang="en-GB" dirty="0" smtClean="0"/>
              <a:t>and </a:t>
            </a:r>
            <a:r>
              <a:rPr lang="en-GB" dirty="0"/>
              <a:t>the </a:t>
            </a:r>
            <a:r>
              <a:rPr lang="en-GB" sz="3200" b="1" dirty="0">
                <a:solidFill>
                  <a:srgbClr val="C00000"/>
                </a:solidFill>
              </a:rPr>
              <a:t>nations of the world</a:t>
            </a:r>
            <a:r>
              <a:rPr lang="en-GB" dirty="0"/>
              <a:t> </a:t>
            </a:r>
            <a:r>
              <a:rPr lang="en-GB" dirty="0" smtClean="0"/>
              <a:t>as </a:t>
            </a:r>
            <a:r>
              <a:rPr lang="en-GB" dirty="0"/>
              <a:t>the </a:t>
            </a:r>
            <a:r>
              <a:rPr lang="en-GB" sz="3200" b="1" dirty="0">
                <a:solidFill>
                  <a:srgbClr val="C00000"/>
                </a:solidFill>
              </a:rPr>
              <a:t>legitimate representative of the people of </a:t>
            </a:r>
            <a:r>
              <a:rPr lang="en-GB" sz="3200" b="1" dirty="0" smtClean="0">
                <a:solidFill>
                  <a:srgbClr val="C00000"/>
                </a:solidFill>
              </a:rPr>
              <a:t>our </a:t>
            </a:r>
            <a:r>
              <a:rPr lang="en-GB" sz="3200" b="1" dirty="0">
                <a:solidFill>
                  <a:srgbClr val="C00000"/>
                </a:solidFill>
              </a:rPr>
              <a:t>country</a:t>
            </a:r>
            <a:r>
              <a:rPr lang="en-GB" dirty="0"/>
              <a:t>. </a:t>
            </a:r>
          </a:p>
          <a:p>
            <a:pPr marL="0" indent="0">
              <a:buNone/>
            </a:pPr>
            <a:r>
              <a:rPr lang="en-GB" dirty="0"/>
              <a:t>It is indeed a most welcome thing that this </a:t>
            </a:r>
            <a:r>
              <a:rPr lang="en-GB" sz="3200" b="1" dirty="0">
                <a:solidFill>
                  <a:srgbClr val="C00000"/>
                </a:solidFill>
              </a:rPr>
              <a:t>August </a:t>
            </a:r>
            <a:r>
              <a:rPr lang="en-GB" sz="3200" b="1" dirty="0" smtClean="0">
                <a:solidFill>
                  <a:srgbClr val="C00000"/>
                </a:solidFill>
              </a:rPr>
              <a:t>Organization</a:t>
            </a:r>
            <a:r>
              <a:rPr lang="en-GB" dirty="0" smtClean="0"/>
              <a:t> </a:t>
            </a:r>
            <a:r>
              <a:rPr lang="en-GB" dirty="0"/>
              <a:t>will mark its </a:t>
            </a:r>
            <a:r>
              <a:rPr lang="en-GB" dirty="0" smtClean="0"/>
              <a:t>50th </a:t>
            </a:r>
            <a:r>
              <a:rPr lang="en-GB" dirty="0"/>
              <a:t>anniversary next year with the apartheid </a:t>
            </a:r>
            <a:r>
              <a:rPr lang="en-GB" dirty="0" smtClean="0"/>
              <a:t>system </a:t>
            </a:r>
            <a:r>
              <a:rPr lang="en-GB" dirty="0"/>
              <a:t>having been </a:t>
            </a:r>
            <a:r>
              <a:rPr lang="en-GB" dirty="0" smtClean="0"/>
              <a:t>vanquished </a:t>
            </a:r>
            <a:r>
              <a:rPr lang="en-GB" dirty="0"/>
              <a:t>and </a:t>
            </a:r>
            <a:r>
              <a:rPr lang="en-GB" dirty="0" smtClean="0"/>
              <a:t>consigned </a:t>
            </a:r>
            <a:r>
              <a:rPr lang="en-GB" dirty="0"/>
              <a:t>to the past</a:t>
            </a:r>
            <a:r>
              <a:rPr lang="en-GB" dirty="0" smtClean="0"/>
              <a:t>.</a:t>
            </a:r>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63</a:t>
            </a:fld>
            <a:endParaRPr lang="en-GB"/>
          </a:p>
        </p:txBody>
      </p:sp>
    </p:spTree>
    <p:extLst>
      <p:ext uri="{BB962C8B-B14F-4D97-AF65-F5344CB8AC3E}">
        <p14:creationId xmlns:p14="http://schemas.microsoft.com/office/powerpoint/2010/main" val="40287681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274"/>
            <a:ext cx="10515600" cy="774126"/>
          </a:xfrm>
          <a:solidFill>
            <a:srgbClr val="DE0000"/>
          </a:solidFill>
        </p:spPr>
        <p:txBody>
          <a:bodyPr>
            <a:normAutofit fontScale="90000"/>
          </a:bodyPr>
          <a:lstStyle/>
          <a:p>
            <a:r>
              <a:rPr lang="pt-PT" sz="3600" dirty="0" smtClean="0"/>
              <a:t>Conteúdo e linguagem: entidades e processos institucionais</a:t>
            </a:r>
            <a:endParaRPr lang="en-GB" sz="3600" dirty="0"/>
          </a:p>
        </p:txBody>
      </p:sp>
      <p:sp>
        <p:nvSpPr>
          <p:cNvPr id="3" name="Marcador de Posição de Conteúdo 2"/>
          <p:cNvSpPr>
            <a:spLocks noGrp="1"/>
          </p:cNvSpPr>
          <p:nvPr>
            <p:ph idx="1"/>
          </p:nvPr>
        </p:nvSpPr>
        <p:spPr>
          <a:xfrm>
            <a:off x="838200" y="1319134"/>
            <a:ext cx="10515600" cy="5321509"/>
          </a:xfrm>
        </p:spPr>
        <p:txBody>
          <a:bodyPr>
            <a:normAutofit/>
          </a:bodyPr>
          <a:lstStyle/>
          <a:p>
            <a:pPr marL="0" indent="0">
              <a:buNone/>
            </a:pPr>
            <a:r>
              <a:rPr lang="en-GB" dirty="0"/>
              <a:t>It surely must be one of the great ironies of our </a:t>
            </a:r>
            <a:r>
              <a:rPr lang="en-GB" dirty="0" smtClean="0"/>
              <a:t>age </a:t>
            </a:r>
            <a:r>
              <a:rPr lang="en-GB" dirty="0"/>
              <a:t>that this </a:t>
            </a:r>
            <a:r>
              <a:rPr lang="en-GB" b="1" dirty="0">
                <a:solidFill>
                  <a:srgbClr val="C00000"/>
                </a:solidFill>
              </a:rPr>
              <a:t>August </a:t>
            </a:r>
            <a:r>
              <a:rPr lang="en-GB" b="1" dirty="0" smtClean="0">
                <a:solidFill>
                  <a:srgbClr val="C00000"/>
                </a:solidFill>
              </a:rPr>
              <a:t>Assembly</a:t>
            </a:r>
            <a:r>
              <a:rPr lang="en-GB" dirty="0" smtClean="0"/>
              <a:t> </a:t>
            </a:r>
            <a:r>
              <a:rPr lang="en-GB" sz="3200" b="1" dirty="0">
                <a:solidFill>
                  <a:srgbClr val="0070C0"/>
                </a:solidFill>
              </a:rPr>
              <a:t>is addressed</a:t>
            </a:r>
            <a:r>
              <a:rPr lang="en-GB" dirty="0"/>
              <a:t>, for the first time in its </a:t>
            </a:r>
            <a:r>
              <a:rPr lang="en-GB" dirty="0" smtClean="0"/>
              <a:t>49 years</a:t>
            </a:r>
            <a:r>
              <a:rPr lang="en-GB" dirty="0"/>
              <a:t>, by a </a:t>
            </a:r>
            <a:r>
              <a:rPr lang="en-GB" b="1" dirty="0">
                <a:solidFill>
                  <a:srgbClr val="C00000"/>
                </a:solidFill>
              </a:rPr>
              <a:t>South African </a:t>
            </a:r>
            <a:r>
              <a:rPr lang="en-GB" b="1" dirty="0" smtClean="0">
                <a:solidFill>
                  <a:srgbClr val="C00000"/>
                </a:solidFill>
              </a:rPr>
              <a:t> head </a:t>
            </a:r>
            <a:r>
              <a:rPr lang="en-GB" b="1" dirty="0">
                <a:solidFill>
                  <a:srgbClr val="C00000"/>
                </a:solidFill>
              </a:rPr>
              <a:t>of state</a:t>
            </a:r>
            <a:r>
              <a:rPr lang="en-GB" dirty="0"/>
              <a:t> drawn from among the African </a:t>
            </a:r>
            <a:r>
              <a:rPr lang="en-GB" dirty="0" smtClean="0"/>
              <a:t>majority of </a:t>
            </a:r>
            <a:r>
              <a:rPr lang="en-GB" dirty="0"/>
              <a:t>what is an African </a:t>
            </a:r>
            <a:r>
              <a:rPr lang="en-GB" dirty="0" smtClean="0"/>
              <a:t>country</a:t>
            </a:r>
            <a:r>
              <a:rPr lang="en-GB" dirty="0"/>
              <a:t>. </a:t>
            </a:r>
          </a:p>
          <a:p>
            <a:pPr marL="0" indent="0">
              <a:buNone/>
            </a:pPr>
            <a:r>
              <a:rPr lang="en-GB" dirty="0"/>
              <a:t>Future generations will find it strange in the </a:t>
            </a:r>
            <a:r>
              <a:rPr lang="en-GB" dirty="0" smtClean="0"/>
              <a:t>extreme </a:t>
            </a:r>
            <a:r>
              <a:rPr lang="en-GB" dirty="0"/>
              <a:t>that it was only so </a:t>
            </a:r>
            <a:r>
              <a:rPr lang="en-GB" dirty="0" smtClean="0"/>
              <a:t>late </a:t>
            </a:r>
            <a:r>
              <a:rPr lang="en-GB" dirty="0"/>
              <a:t>in the 20th century that it was possible for </a:t>
            </a:r>
            <a:r>
              <a:rPr lang="en-GB" b="1" dirty="0" smtClean="0">
                <a:solidFill>
                  <a:srgbClr val="C00000"/>
                </a:solidFill>
              </a:rPr>
              <a:t>our </a:t>
            </a:r>
            <a:r>
              <a:rPr lang="en-GB" b="1" dirty="0">
                <a:solidFill>
                  <a:srgbClr val="C00000"/>
                </a:solidFill>
              </a:rPr>
              <a:t>delegation</a:t>
            </a:r>
            <a:r>
              <a:rPr lang="en-GB" sz="3200" b="1" dirty="0">
                <a:solidFill>
                  <a:srgbClr val="C00000"/>
                </a:solidFill>
              </a:rPr>
              <a:t> </a:t>
            </a:r>
            <a:r>
              <a:rPr lang="en-GB" sz="3200" b="1" dirty="0">
                <a:solidFill>
                  <a:srgbClr val="0070C0"/>
                </a:solidFill>
              </a:rPr>
              <a:t>to take its </a:t>
            </a:r>
            <a:r>
              <a:rPr lang="en-GB" sz="3200" b="1" dirty="0" smtClean="0">
                <a:solidFill>
                  <a:srgbClr val="0070C0"/>
                </a:solidFill>
              </a:rPr>
              <a:t>seat </a:t>
            </a:r>
            <a:r>
              <a:rPr lang="en-GB" sz="3200" b="1" dirty="0">
                <a:solidFill>
                  <a:srgbClr val="0070C0"/>
                </a:solidFill>
              </a:rPr>
              <a:t>in the</a:t>
            </a:r>
            <a:r>
              <a:rPr lang="en-GB" dirty="0"/>
              <a:t> </a:t>
            </a:r>
            <a:r>
              <a:rPr lang="en-GB" b="1" dirty="0">
                <a:solidFill>
                  <a:srgbClr val="C00000"/>
                </a:solidFill>
              </a:rPr>
              <a:t>Assembly</a:t>
            </a:r>
            <a:r>
              <a:rPr lang="en-GB" dirty="0"/>
              <a:t>, </a:t>
            </a:r>
            <a:r>
              <a:rPr lang="en-GB" sz="3200" b="1" dirty="0">
                <a:solidFill>
                  <a:srgbClr val="0070C0"/>
                </a:solidFill>
              </a:rPr>
              <a:t>recognized</a:t>
            </a:r>
            <a:r>
              <a:rPr lang="en-GB" dirty="0">
                <a:solidFill>
                  <a:srgbClr val="0070C0"/>
                </a:solidFill>
              </a:rPr>
              <a:t> </a:t>
            </a:r>
            <a:r>
              <a:rPr lang="en-GB" dirty="0"/>
              <a:t>both by </a:t>
            </a:r>
            <a:r>
              <a:rPr lang="en-GB" b="1" dirty="0">
                <a:solidFill>
                  <a:srgbClr val="C00000"/>
                </a:solidFill>
              </a:rPr>
              <a:t>our </a:t>
            </a:r>
            <a:r>
              <a:rPr lang="en-GB" b="1" dirty="0" smtClean="0">
                <a:solidFill>
                  <a:srgbClr val="C00000"/>
                </a:solidFill>
              </a:rPr>
              <a:t>people </a:t>
            </a:r>
            <a:r>
              <a:rPr lang="en-GB" dirty="0" smtClean="0"/>
              <a:t>and </a:t>
            </a:r>
            <a:r>
              <a:rPr lang="en-GB" dirty="0"/>
              <a:t>the </a:t>
            </a:r>
            <a:r>
              <a:rPr lang="en-GB" b="1" dirty="0">
                <a:solidFill>
                  <a:srgbClr val="C00000"/>
                </a:solidFill>
              </a:rPr>
              <a:t>nations of the world</a:t>
            </a:r>
            <a:r>
              <a:rPr lang="en-GB" dirty="0"/>
              <a:t> </a:t>
            </a:r>
            <a:r>
              <a:rPr lang="en-GB" dirty="0" smtClean="0"/>
              <a:t>as </a:t>
            </a:r>
            <a:r>
              <a:rPr lang="en-GB" dirty="0"/>
              <a:t>the </a:t>
            </a:r>
            <a:r>
              <a:rPr lang="en-GB" b="1" dirty="0">
                <a:solidFill>
                  <a:srgbClr val="C00000"/>
                </a:solidFill>
              </a:rPr>
              <a:t>legitimate representative of the people of </a:t>
            </a:r>
            <a:r>
              <a:rPr lang="en-GB" b="1" dirty="0" smtClean="0">
                <a:solidFill>
                  <a:srgbClr val="C00000"/>
                </a:solidFill>
              </a:rPr>
              <a:t>our </a:t>
            </a:r>
            <a:r>
              <a:rPr lang="en-GB" b="1" dirty="0">
                <a:solidFill>
                  <a:srgbClr val="C00000"/>
                </a:solidFill>
              </a:rPr>
              <a:t>country</a:t>
            </a:r>
            <a:r>
              <a:rPr lang="en-GB" dirty="0"/>
              <a:t>. </a:t>
            </a:r>
          </a:p>
          <a:p>
            <a:pPr marL="0" indent="0">
              <a:buNone/>
            </a:pPr>
            <a:r>
              <a:rPr lang="en-GB" dirty="0"/>
              <a:t>It is indeed a most welcome thing that this </a:t>
            </a:r>
            <a:r>
              <a:rPr lang="en-GB" b="1" dirty="0">
                <a:solidFill>
                  <a:srgbClr val="C00000"/>
                </a:solidFill>
              </a:rPr>
              <a:t>August </a:t>
            </a:r>
            <a:r>
              <a:rPr lang="en-GB" b="1" dirty="0" smtClean="0">
                <a:solidFill>
                  <a:srgbClr val="C00000"/>
                </a:solidFill>
              </a:rPr>
              <a:t>Organization</a:t>
            </a:r>
            <a:r>
              <a:rPr lang="en-GB" dirty="0" smtClean="0"/>
              <a:t> </a:t>
            </a:r>
            <a:r>
              <a:rPr lang="en-GB" dirty="0"/>
              <a:t>will mark its </a:t>
            </a:r>
            <a:r>
              <a:rPr lang="en-GB" dirty="0" smtClean="0"/>
              <a:t>50th </a:t>
            </a:r>
            <a:r>
              <a:rPr lang="en-GB" dirty="0"/>
              <a:t>anniversary next year with </a:t>
            </a:r>
            <a:r>
              <a:rPr lang="en-GB" sz="3200" b="1" dirty="0">
                <a:solidFill>
                  <a:srgbClr val="0070C0"/>
                </a:solidFill>
              </a:rPr>
              <a:t>the apartheid </a:t>
            </a:r>
            <a:r>
              <a:rPr lang="en-GB" sz="3200" b="1" dirty="0" smtClean="0">
                <a:solidFill>
                  <a:srgbClr val="0070C0"/>
                </a:solidFill>
              </a:rPr>
              <a:t>system</a:t>
            </a:r>
            <a:r>
              <a:rPr lang="en-GB" dirty="0" smtClean="0"/>
              <a:t> </a:t>
            </a:r>
            <a:r>
              <a:rPr lang="en-GB" dirty="0"/>
              <a:t>having been </a:t>
            </a:r>
            <a:r>
              <a:rPr lang="en-GB" dirty="0" smtClean="0"/>
              <a:t>vanquished </a:t>
            </a:r>
            <a:r>
              <a:rPr lang="en-GB" dirty="0"/>
              <a:t>and </a:t>
            </a:r>
            <a:r>
              <a:rPr lang="en-GB" dirty="0" smtClean="0"/>
              <a:t>consigned </a:t>
            </a:r>
            <a:r>
              <a:rPr lang="en-GB" dirty="0"/>
              <a:t>to the past</a:t>
            </a:r>
            <a:r>
              <a:rPr lang="en-GB" dirty="0" smtClean="0"/>
              <a:t>.</a:t>
            </a:r>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64</a:t>
            </a:fld>
            <a:endParaRPr lang="en-GB"/>
          </a:p>
        </p:txBody>
      </p:sp>
    </p:spTree>
    <p:extLst>
      <p:ext uri="{BB962C8B-B14F-4D97-AF65-F5344CB8AC3E}">
        <p14:creationId xmlns:p14="http://schemas.microsoft.com/office/powerpoint/2010/main" val="5524635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0274"/>
            <a:ext cx="10515600" cy="774126"/>
          </a:xfrm>
          <a:solidFill>
            <a:srgbClr val="DE0000"/>
          </a:solidFill>
        </p:spPr>
        <p:txBody>
          <a:bodyPr>
            <a:normAutofit/>
          </a:bodyPr>
          <a:lstStyle/>
          <a:p>
            <a:pPr algn="ctr"/>
            <a:r>
              <a:rPr lang="pt-PT" sz="3600" dirty="0" smtClean="0"/>
              <a:t>Linguagem formal</a:t>
            </a:r>
            <a:endParaRPr lang="en-GB" sz="3600" dirty="0"/>
          </a:p>
        </p:txBody>
      </p:sp>
      <p:sp>
        <p:nvSpPr>
          <p:cNvPr id="3" name="Marcador de Posição de Conteúdo 2"/>
          <p:cNvSpPr>
            <a:spLocks noGrp="1"/>
          </p:cNvSpPr>
          <p:nvPr>
            <p:ph idx="1"/>
          </p:nvPr>
        </p:nvSpPr>
        <p:spPr>
          <a:xfrm>
            <a:off x="838200" y="1319134"/>
            <a:ext cx="10515600" cy="5321509"/>
          </a:xfrm>
        </p:spPr>
        <p:txBody>
          <a:bodyPr>
            <a:normAutofit/>
          </a:bodyPr>
          <a:lstStyle/>
          <a:p>
            <a:pPr marL="0" indent="0">
              <a:buNone/>
            </a:pPr>
            <a:r>
              <a:rPr lang="en-GB" sz="3200" b="1" dirty="0">
                <a:solidFill>
                  <a:srgbClr val="0070C0"/>
                </a:solidFill>
              </a:rPr>
              <a:t>It surely must be one of the great ironies of our </a:t>
            </a:r>
            <a:r>
              <a:rPr lang="en-GB" sz="3200" b="1" dirty="0" smtClean="0">
                <a:solidFill>
                  <a:srgbClr val="0070C0"/>
                </a:solidFill>
              </a:rPr>
              <a:t>age</a:t>
            </a:r>
            <a:r>
              <a:rPr lang="en-GB" dirty="0" smtClean="0"/>
              <a:t> </a:t>
            </a:r>
            <a:r>
              <a:rPr lang="en-GB" dirty="0"/>
              <a:t>that this August </a:t>
            </a:r>
            <a:r>
              <a:rPr lang="en-GB" dirty="0" smtClean="0"/>
              <a:t>Assembly </a:t>
            </a:r>
            <a:r>
              <a:rPr lang="en-GB" dirty="0"/>
              <a:t>is addressed, for the first time in its </a:t>
            </a:r>
            <a:r>
              <a:rPr lang="en-GB" dirty="0" smtClean="0"/>
              <a:t>49 years</a:t>
            </a:r>
            <a:r>
              <a:rPr lang="en-GB" dirty="0"/>
              <a:t>, by a South African </a:t>
            </a:r>
            <a:r>
              <a:rPr lang="en-GB" dirty="0" smtClean="0"/>
              <a:t> head </a:t>
            </a:r>
            <a:r>
              <a:rPr lang="en-GB" dirty="0"/>
              <a:t>of state drawn from among the African </a:t>
            </a:r>
            <a:r>
              <a:rPr lang="en-GB" dirty="0" smtClean="0"/>
              <a:t>majority of </a:t>
            </a:r>
            <a:r>
              <a:rPr lang="en-GB" dirty="0"/>
              <a:t>what is an African </a:t>
            </a:r>
            <a:r>
              <a:rPr lang="en-GB" dirty="0" smtClean="0"/>
              <a:t>country</a:t>
            </a:r>
            <a:r>
              <a:rPr lang="en-GB" dirty="0"/>
              <a:t>. </a:t>
            </a:r>
          </a:p>
          <a:p>
            <a:pPr marL="0" indent="0">
              <a:buNone/>
            </a:pPr>
            <a:r>
              <a:rPr lang="en-GB" dirty="0"/>
              <a:t>Future generations will find it </a:t>
            </a:r>
            <a:r>
              <a:rPr lang="en-GB" sz="3200" b="1" dirty="0">
                <a:solidFill>
                  <a:srgbClr val="0070C0"/>
                </a:solidFill>
              </a:rPr>
              <a:t>strange in the </a:t>
            </a:r>
            <a:r>
              <a:rPr lang="en-GB" sz="3200" b="1" dirty="0" smtClean="0">
                <a:solidFill>
                  <a:srgbClr val="0070C0"/>
                </a:solidFill>
              </a:rPr>
              <a:t>extreme </a:t>
            </a:r>
            <a:r>
              <a:rPr lang="en-GB" dirty="0"/>
              <a:t>that it was only so </a:t>
            </a:r>
            <a:r>
              <a:rPr lang="en-GB" dirty="0" smtClean="0"/>
              <a:t>late </a:t>
            </a:r>
            <a:r>
              <a:rPr lang="en-GB" dirty="0"/>
              <a:t>in the 20th century that it was possible for </a:t>
            </a:r>
            <a:r>
              <a:rPr lang="en-GB" dirty="0" smtClean="0"/>
              <a:t>our </a:t>
            </a:r>
            <a:r>
              <a:rPr lang="en-GB" dirty="0"/>
              <a:t>delegation to take its </a:t>
            </a:r>
            <a:r>
              <a:rPr lang="en-GB" dirty="0" smtClean="0"/>
              <a:t>seat </a:t>
            </a:r>
            <a:r>
              <a:rPr lang="en-GB" dirty="0"/>
              <a:t>in the Assembly, recognized both by our </a:t>
            </a:r>
            <a:r>
              <a:rPr lang="en-GB" dirty="0" smtClean="0"/>
              <a:t>people and </a:t>
            </a:r>
            <a:r>
              <a:rPr lang="en-GB" dirty="0"/>
              <a:t>the nations of the world </a:t>
            </a:r>
            <a:r>
              <a:rPr lang="en-GB" dirty="0" smtClean="0"/>
              <a:t>as </a:t>
            </a:r>
            <a:r>
              <a:rPr lang="en-GB" dirty="0"/>
              <a:t>the legitimate representative of the people of </a:t>
            </a:r>
            <a:r>
              <a:rPr lang="en-GB" dirty="0" smtClean="0"/>
              <a:t>our </a:t>
            </a:r>
            <a:r>
              <a:rPr lang="en-GB" dirty="0"/>
              <a:t>country. </a:t>
            </a:r>
          </a:p>
          <a:p>
            <a:pPr marL="0" indent="0">
              <a:buNone/>
            </a:pPr>
            <a:r>
              <a:rPr lang="en-GB" sz="3200" b="1" dirty="0">
                <a:solidFill>
                  <a:srgbClr val="0070C0"/>
                </a:solidFill>
              </a:rPr>
              <a:t>It is indeed a most welcome thing </a:t>
            </a:r>
            <a:r>
              <a:rPr lang="en-GB" dirty="0"/>
              <a:t>that this August </a:t>
            </a:r>
            <a:r>
              <a:rPr lang="en-GB" dirty="0" smtClean="0"/>
              <a:t>Organization </a:t>
            </a:r>
            <a:r>
              <a:rPr lang="en-GB" dirty="0"/>
              <a:t>will mark its </a:t>
            </a:r>
            <a:r>
              <a:rPr lang="en-GB" dirty="0" smtClean="0"/>
              <a:t>50th </a:t>
            </a:r>
            <a:r>
              <a:rPr lang="en-GB" dirty="0"/>
              <a:t>anniversary next year with the apartheid </a:t>
            </a:r>
            <a:r>
              <a:rPr lang="en-GB" dirty="0" smtClean="0"/>
              <a:t>system </a:t>
            </a:r>
            <a:r>
              <a:rPr lang="en-GB" dirty="0"/>
              <a:t>having been </a:t>
            </a:r>
            <a:r>
              <a:rPr lang="en-GB" sz="3200" b="1" dirty="0" smtClean="0">
                <a:solidFill>
                  <a:srgbClr val="0070C0"/>
                </a:solidFill>
              </a:rPr>
              <a:t>vanquished </a:t>
            </a:r>
            <a:r>
              <a:rPr lang="en-GB" sz="3200" b="1" dirty="0">
                <a:solidFill>
                  <a:srgbClr val="0070C0"/>
                </a:solidFill>
              </a:rPr>
              <a:t>and </a:t>
            </a:r>
            <a:r>
              <a:rPr lang="en-GB" sz="3200" b="1" dirty="0" smtClean="0">
                <a:solidFill>
                  <a:srgbClr val="0070C0"/>
                </a:solidFill>
              </a:rPr>
              <a:t>consigned </a:t>
            </a:r>
            <a:r>
              <a:rPr lang="en-GB" sz="3200" b="1" dirty="0">
                <a:solidFill>
                  <a:srgbClr val="0070C0"/>
                </a:solidFill>
              </a:rPr>
              <a:t>to the past</a:t>
            </a:r>
            <a:r>
              <a:rPr lang="en-GB" dirty="0" smtClean="0"/>
              <a:t>.</a:t>
            </a:r>
          </a:p>
        </p:txBody>
      </p:sp>
      <p:sp>
        <p:nvSpPr>
          <p:cNvPr id="4" name="CaixaDeTexto 3"/>
          <p:cNvSpPr txBox="1"/>
          <p:nvPr/>
        </p:nvSpPr>
        <p:spPr>
          <a:xfrm>
            <a:off x="1574800" y="824380"/>
            <a:ext cx="3416300" cy="584775"/>
          </a:xfrm>
          <a:prstGeom prst="rect">
            <a:avLst/>
          </a:prstGeom>
          <a:solidFill>
            <a:schemeClr val="accent1">
              <a:lumMod val="20000"/>
              <a:lumOff val="80000"/>
            </a:schemeClr>
          </a:solidFill>
        </p:spPr>
        <p:txBody>
          <a:bodyPr wrap="square" rtlCol="0">
            <a:spAutoFit/>
          </a:bodyPr>
          <a:lstStyle/>
          <a:p>
            <a:pPr algn="ctr"/>
            <a:r>
              <a:rPr lang="pt-PT" sz="3200" dirty="0" err="1" smtClean="0"/>
              <a:t>Surely</a:t>
            </a:r>
            <a:r>
              <a:rPr lang="pt-PT" sz="3200" dirty="0" smtClean="0"/>
              <a:t> </a:t>
            </a:r>
            <a:r>
              <a:rPr lang="pt-PT" sz="3200" dirty="0" err="1" smtClean="0"/>
              <a:t>it’s</a:t>
            </a:r>
            <a:r>
              <a:rPr lang="pt-PT" sz="3200" dirty="0" smtClean="0"/>
              <a:t> </a:t>
            </a:r>
            <a:r>
              <a:rPr lang="pt-PT" sz="3200" dirty="0" err="1" smtClean="0"/>
              <a:t>ironic</a:t>
            </a:r>
            <a:endParaRPr lang="en-GB" sz="3200" dirty="0"/>
          </a:p>
        </p:txBody>
      </p:sp>
      <p:sp>
        <p:nvSpPr>
          <p:cNvPr id="5" name="CaixaDeTexto 4"/>
          <p:cNvSpPr txBox="1"/>
          <p:nvPr/>
        </p:nvSpPr>
        <p:spPr>
          <a:xfrm>
            <a:off x="4991100" y="2550548"/>
            <a:ext cx="3416300" cy="584775"/>
          </a:xfrm>
          <a:prstGeom prst="rect">
            <a:avLst/>
          </a:prstGeom>
          <a:solidFill>
            <a:schemeClr val="accent1">
              <a:lumMod val="20000"/>
              <a:lumOff val="80000"/>
            </a:schemeClr>
          </a:solidFill>
        </p:spPr>
        <p:txBody>
          <a:bodyPr wrap="square" rtlCol="0">
            <a:spAutoFit/>
          </a:bodyPr>
          <a:lstStyle/>
          <a:p>
            <a:pPr algn="ctr"/>
            <a:r>
              <a:rPr lang="pt-PT" sz="3200" dirty="0" err="1"/>
              <a:t>r</a:t>
            </a:r>
            <a:r>
              <a:rPr lang="pt-PT" sz="3200" dirty="0" err="1" smtClean="0"/>
              <a:t>eally</a:t>
            </a:r>
            <a:r>
              <a:rPr lang="pt-PT" sz="3200" dirty="0" smtClean="0"/>
              <a:t> </a:t>
            </a:r>
            <a:r>
              <a:rPr lang="pt-PT" sz="3200" dirty="0" err="1" smtClean="0"/>
              <a:t>strange</a:t>
            </a:r>
            <a:endParaRPr lang="en-GB" sz="3200" dirty="0"/>
          </a:p>
        </p:txBody>
      </p:sp>
      <p:sp>
        <p:nvSpPr>
          <p:cNvPr id="6" name="CaixaDeTexto 5"/>
          <p:cNvSpPr txBox="1"/>
          <p:nvPr/>
        </p:nvSpPr>
        <p:spPr>
          <a:xfrm>
            <a:off x="2908300" y="4685180"/>
            <a:ext cx="3416300" cy="584775"/>
          </a:xfrm>
          <a:prstGeom prst="rect">
            <a:avLst/>
          </a:prstGeom>
          <a:solidFill>
            <a:schemeClr val="accent1">
              <a:lumMod val="20000"/>
              <a:lumOff val="80000"/>
            </a:schemeClr>
          </a:solidFill>
        </p:spPr>
        <p:txBody>
          <a:bodyPr wrap="square" rtlCol="0">
            <a:spAutoFit/>
          </a:bodyPr>
          <a:lstStyle/>
          <a:p>
            <a:pPr algn="ctr"/>
            <a:r>
              <a:rPr lang="pt-PT" sz="3200" dirty="0" err="1" smtClean="0"/>
              <a:t>It’s</a:t>
            </a:r>
            <a:r>
              <a:rPr lang="pt-PT" sz="3200" dirty="0" smtClean="0"/>
              <a:t> </a:t>
            </a:r>
            <a:r>
              <a:rPr lang="pt-PT" sz="3200" dirty="0" err="1" smtClean="0"/>
              <a:t>good</a:t>
            </a:r>
            <a:endParaRPr lang="en-GB" sz="3200" dirty="0"/>
          </a:p>
        </p:txBody>
      </p:sp>
      <p:sp>
        <p:nvSpPr>
          <p:cNvPr id="7" name="CaixaDeTexto 6"/>
          <p:cNvSpPr txBox="1"/>
          <p:nvPr/>
        </p:nvSpPr>
        <p:spPr>
          <a:xfrm>
            <a:off x="2019300" y="5370523"/>
            <a:ext cx="4483100" cy="584775"/>
          </a:xfrm>
          <a:prstGeom prst="rect">
            <a:avLst/>
          </a:prstGeom>
          <a:solidFill>
            <a:schemeClr val="accent1">
              <a:lumMod val="20000"/>
              <a:lumOff val="80000"/>
            </a:schemeClr>
          </a:solidFill>
        </p:spPr>
        <p:txBody>
          <a:bodyPr wrap="square" rtlCol="0">
            <a:spAutoFit/>
          </a:bodyPr>
          <a:lstStyle/>
          <a:p>
            <a:pPr algn="ctr"/>
            <a:r>
              <a:rPr lang="pt-PT" sz="3200" dirty="0" err="1" smtClean="0"/>
              <a:t>overcome</a:t>
            </a:r>
            <a:r>
              <a:rPr lang="pt-PT" sz="3200" dirty="0" smtClean="0"/>
              <a:t> </a:t>
            </a:r>
            <a:r>
              <a:rPr lang="pt-PT" sz="3200" dirty="0" err="1" smtClean="0"/>
              <a:t>and</a:t>
            </a:r>
            <a:r>
              <a:rPr lang="pt-PT" sz="3200" dirty="0" smtClean="0"/>
              <a:t> </a:t>
            </a:r>
            <a:r>
              <a:rPr lang="pt-PT" sz="3200" dirty="0" err="1" smtClean="0"/>
              <a:t>got</a:t>
            </a:r>
            <a:r>
              <a:rPr lang="pt-PT" sz="3200" dirty="0" smtClean="0"/>
              <a:t> </a:t>
            </a:r>
            <a:r>
              <a:rPr lang="pt-PT" sz="3200" dirty="0" err="1" smtClean="0"/>
              <a:t>rid</a:t>
            </a:r>
            <a:r>
              <a:rPr lang="pt-PT" sz="3200" dirty="0" smtClean="0"/>
              <a:t> </a:t>
            </a:r>
            <a:r>
              <a:rPr lang="pt-PT" sz="3200" dirty="0" err="1" smtClean="0"/>
              <a:t>of</a:t>
            </a:r>
            <a:endParaRPr lang="en-GB" sz="3200" dirty="0"/>
          </a:p>
        </p:txBody>
      </p:sp>
      <p:sp>
        <p:nvSpPr>
          <p:cNvPr id="8" name="Marcador de Posição do Número do Diapositivo 7"/>
          <p:cNvSpPr>
            <a:spLocks noGrp="1"/>
          </p:cNvSpPr>
          <p:nvPr>
            <p:ph type="sldNum" sz="quarter" idx="12"/>
          </p:nvPr>
        </p:nvSpPr>
        <p:spPr/>
        <p:txBody>
          <a:bodyPr/>
          <a:lstStyle/>
          <a:p>
            <a:fld id="{EBD4ABFD-154A-4C65-AEA2-A4AAD04878C6}" type="slidenum">
              <a:rPr lang="en-GB" smtClean="0"/>
              <a:t>65</a:t>
            </a:fld>
            <a:endParaRPr lang="en-GB"/>
          </a:p>
        </p:txBody>
      </p:sp>
    </p:spTree>
    <p:extLst>
      <p:ext uri="{BB962C8B-B14F-4D97-AF65-F5344CB8AC3E}">
        <p14:creationId xmlns:p14="http://schemas.microsoft.com/office/powerpoint/2010/main" val="155930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69196"/>
          </a:xfrm>
          <a:solidFill>
            <a:srgbClr val="DE0000"/>
          </a:solidFill>
        </p:spPr>
        <p:txBody>
          <a:bodyPr>
            <a:normAutofit/>
          </a:bodyPr>
          <a:lstStyle/>
          <a:p>
            <a:pPr algn="ctr"/>
            <a:r>
              <a:rPr lang="pt-PT" sz="3600" b="1" dirty="0" smtClean="0">
                <a:solidFill>
                  <a:schemeClr val="bg1"/>
                </a:solidFill>
              </a:rPr>
              <a:t>Steve Jobs</a:t>
            </a:r>
            <a:endParaRPr lang="en-GB" sz="3600" b="1" dirty="0">
              <a:solidFill>
                <a:schemeClr val="bg1"/>
              </a:solidFill>
            </a:endParaRPr>
          </a:p>
        </p:txBody>
      </p:sp>
      <p:sp>
        <p:nvSpPr>
          <p:cNvPr id="3" name="Marcador de Posição de Conteúdo 2"/>
          <p:cNvSpPr>
            <a:spLocks noGrp="1"/>
          </p:cNvSpPr>
          <p:nvPr>
            <p:ph idx="1"/>
          </p:nvPr>
        </p:nvSpPr>
        <p:spPr>
          <a:xfrm>
            <a:off x="5591331" y="2605114"/>
            <a:ext cx="5762469" cy="2791345"/>
          </a:xfrm>
        </p:spPr>
        <p:txBody>
          <a:bodyPr/>
          <a:lstStyle/>
          <a:p>
            <a:pPr marL="0" indent="0">
              <a:buNone/>
            </a:pPr>
            <a:r>
              <a:rPr lang="en-GB" dirty="0" smtClean="0"/>
              <a:t>“</a:t>
            </a:r>
            <a:r>
              <a:rPr lang="en-GB" dirty="0"/>
              <a:t>I mean, his whole thing of knowing exactly what he’s going to say, but up on stage saying it in such a way that he is trying to make you think he’s thinking it up right then…” </a:t>
            </a:r>
            <a:endParaRPr lang="en-GB" dirty="0" smtClean="0"/>
          </a:p>
          <a:p>
            <a:pPr marL="0" indent="0" algn="r">
              <a:spcBef>
                <a:spcPts val="1800"/>
              </a:spcBef>
              <a:buNone/>
            </a:pPr>
            <a:r>
              <a:rPr lang="en-GB" dirty="0" smtClean="0"/>
              <a:t>Bill Gates, </a:t>
            </a:r>
            <a:r>
              <a:rPr lang="en-GB" dirty="0" err="1" smtClean="0"/>
              <a:t>falando</a:t>
            </a:r>
            <a:r>
              <a:rPr lang="en-GB" dirty="0" smtClean="0"/>
              <a:t> </a:t>
            </a:r>
            <a:r>
              <a:rPr lang="en-GB" dirty="0" err="1" smtClean="0"/>
              <a:t>sobre</a:t>
            </a:r>
            <a:r>
              <a:rPr lang="en-GB" dirty="0" smtClean="0"/>
              <a:t> </a:t>
            </a:r>
            <a:r>
              <a:rPr lang="en-GB" dirty="0"/>
              <a:t>Steve Jobs.</a:t>
            </a:r>
          </a:p>
          <a:p>
            <a:pPr marL="0" indent="0">
              <a:buNone/>
            </a:pPr>
            <a:endParaRPr lang="en-GB" dirty="0"/>
          </a:p>
        </p:txBody>
      </p:sp>
      <p:pic>
        <p:nvPicPr>
          <p:cNvPr id="2050" name="Picture 2" descr="Resultado de imagem para steve jobs">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1243"/>
          <a:stretch/>
        </p:blipFill>
        <p:spPr bwMode="auto">
          <a:xfrm>
            <a:off x="838200" y="1394085"/>
            <a:ext cx="3945154" cy="3006179"/>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Posição do Número do Diapositivo 3"/>
          <p:cNvSpPr>
            <a:spLocks noGrp="1"/>
          </p:cNvSpPr>
          <p:nvPr>
            <p:ph type="sldNum" sz="quarter" idx="12"/>
          </p:nvPr>
        </p:nvSpPr>
        <p:spPr/>
        <p:txBody>
          <a:bodyPr/>
          <a:lstStyle/>
          <a:p>
            <a:fld id="{EBD4ABFD-154A-4C65-AEA2-A4AAD04878C6}" type="slidenum">
              <a:rPr lang="en-GB" smtClean="0"/>
              <a:t>7</a:t>
            </a:fld>
            <a:endParaRPr lang="en-GB"/>
          </a:p>
        </p:txBody>
      </p:sp>
    </p:spTree>
    <p:extLst>
      <p:ext uri="{BB962C8B-B14F-4D97-AF65-F5344CB8AC3E}">
        <p14:creationId xmlns:p14="http://schemas.microsoft.com/office/powerpoint/2010/main" val="359742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380968" y="3792537"/>
            <a:ext cx="9430063" cy="2746375"/>
          </a:xfrm>
        </p:spPr>
        <p:txBody>
          <a:bodyPr>
            <a:normAutofit/>
          </a:bodyPr>
          <a:lstStyle/>
          <a:p>
            <a:pPr marL="0" indent="0">
              <a:buNone/>
            </a:pPr>
            <a:r>
              <a:rPr lang="pt-PT" u="sng" dirty="0">
                <a:hlinkClick r:id="rId2"/>
              </a:rPr>
              <a:t>http://news.stanford.edu/2005/06/14/jobs-061505</a:t>
            </a:r>
            <a:r>
              <a:rPr lang="pt-PT" u="sng" dirty="0" smtClean="0">
                <a:hlinkClick r:id="rId2"/>
              </a:rPr>
              <a:t>/</a:t>
            </a:r>
            <a:endParaRPr lang="pt-PT" u="sng" dirty="0" smtClean="0"/>
          </a:p>
          <a:p>
            <a:pPr marL="0" indent="0">
              <a:buNone/>
            </a:pPr>
            <a:endParaRPr lang="pt-PT" u="sng" dirty="0"/>
          </a:p>
          <a:p>
            <a:pPr marL="0" indent="0">
              <a:buNone/>
            </a:pPr>
            <a:r>
              <a:rPr lang="en-GB" dirty="0">
                <a:hlinkClick r:id="rId3"/>
              </a:rPr>
              <a:t>https://</a:t>
            </a:r>
            <a:r>
              <a:rPr lang="en-GB" dirty="0" smtClean="0">
                <a:hlinkClick r:id="rId3"/>
              </a:rPr>
              <a:t>www.youtube.com/watch?v=UF8uR6Z6KLc</a:t>
            </a:r>
            <a:endParaRPr lang="en-GB" dirty="0" smtClean="0"/>
          </a:p>
        </p:txBody>
      </p:sp>
      <p:sp>
        <p:nvSpPr>
          <p:cNvPr id="4" name="Título 1"/>
          <p:cNvSpPr>
            <a:spLocks noGrp="1"/>
          </p:cNvSpPr>
          <p:nvPr>
            <p:ph type="title"/>
          </p:nvPr>
        </p:nvSpPr>
        <p:spPr>
          <a:xfrm>
            <a:off x="838200" y="365125"/>
            <a:ext cx="10515600" cy="909039"/>
          </a:xfrm>
          <a:solidFill>
            <a:srgbClr val="DE0000"/>
          </a:solidFill>
        </p:spPr>
        <p:txBody>
          <a:bodyPr>
            <a:normAutofit/>
          </a:bodyPr>
          <a:lstStyle/>
          <a:p>
            <a:pPr algn="ctr"/>
            <a:r>
              <a:rPr lang="pt-PT" sz="3600" b="1" dirty="0" smtClean="0">
                <a:solidFill>
                  <a:schemeClr val="bg1"/>
                </a:solidFill>
              </a:rPr>
              <a:t>Steve Jobs</a:t>
            </a:r>
            <a:endParaRPr lang="en-GB" sz="3600" b="1" dirty="0">
              <a:solidFill>
                <a:schemeClr val="bg1"/>
              </a:solidFill>
            </a:endParaRPr>
          </a:p>
        </p:txBody>
      </p:sp>
      <p:sp>
        <p:nvSpPr>
          <p:cNvPr id="2" name="Marcador de Posição do Número do Diapositivo 1"/>
          <p:cNvSpPr>
            <a:spLocks noGrp="1"/>
          </p:cNvSpPr>
          <p:nvPr>
            <p:ph type="sldNum" sz="quarter" idx="12"/>
          </p:nvPr>
        </p:nvSpPr>
        <p:spPr/>
        <p:txBody>
          <a:bodyPr/>
          <a:lstStyle/>
          <a:p>
            <a:fld id="{EBD4ABFD-154A-4C65-AEA2-A4AAD04878C6}" type="slidenum">
              <a:rPr lang="en-GB" smtClean="0"/>
              <a:t>8</a:t>
            </a:fld>
            <a:endParaRPr lang="en-GB"/>
          </a:p>
        </p:txBody>
      </p:sp>
      <p:sp>
        <p:nvSpPr>
          <p:cNvPr id="5" name="CaixaDeTexto 4"/>
          <p:cNvSpPr txBox="1"/>
          <p:nvPr/>
        </p:nvSpPr>
        <p:spPr>
          <a:xfrm>
            <a:off x="1358900" y="1955800"/>
            <a:ext cx="8547100" cy="2062103"/>
          </a:xfrm>
          <a:prstGeom prst="rect">
            <a:avLst/>
          </a:prstGeom>
          <a:noFill/>
        </p:spPr>
        <p:txBody>
          <a:bodyPr wrap="square" rtlCol="0">
            <a:spAutoFit/>
          </a:bodyPr>
          <a:lstStyle/>
          <a:p>
            <a:r>
              <a:rPr lang="pt-PT" sz="3200" dirty="0" err="1" smtClean="0"/>
              <a:t>Commencement</a:t>
            </a:r>
            <a:r>
              <a:rPr lang="pt-PT" sz="3200" dirty="0" smtClean="0"/>
              <a:t> </a:t>
            </a:r>
            <a:r>
              <a:rPr lang="pt-PT" sz="3200" dirty="0" err="1" smtClean="0"/>
              <a:t>Address</a:t>
            </a:r>
            <a:endParaRPr lang="pt-PT" sz="3200" dirty="0" smtClean="0"/>
          </a:p>
          <a:p>
            <a:r>
              <a:rPr lang="pt-PT" sz="3200" dirty="0" smtClean="0"/>
              <a:t>Universidade de Stanford, EUA</a:t>
            </a:r>
          </a:p>
          <a:p>
            <a:r>
              <a:rPr lang="pt-PT" sz="3200" dirty="0" smtClean="0"/>
              <a:t>Junho de 2005</a:t>
            </a:r>
          </a:p>
          <a:p>
            <a:endParaRPr lang="en-GB" sz="3200" dirty="0"/>
          </a:p>
        </p:txBody>
      </p:sp>
    </p:spTree>
    <p:extLst>
      <p:ext uri="{BB962C8B-B14F-4D97-AF65-F5344CB8AC3E}">
        <p14:creationId xmlns:p14="http://schemas.microsoft.com/office/powerpoint/2010/main" val="425968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49078"/>
          </a:xfrm>
          <a:solidFill>
            <a:srgbClr val="DE0000"/>
          </a:solidFill>
        </p:spPr>
        <p:txBody>
          <a:bodyPr/>
          <a:lstStyle/>
          <a:p>
            <a:pPr algn="ctr"/>
            <a:r>
              <a:rPr lang="pt-PT" dirty="0" smtClean="0"/>
              <a:t>Trios</a:t>
            </a:r>
            <a:endParaRPr lang="en-GB" dirty="0"/>
          </a:p>
        </p:txBody>
      </p:sp>
      <p:sp>
        <p:nvSpPr>
          <p:cNvPr id="3" name="Marcador de Posição de Conteúdo 2"/>
          <p:cNvSpPr>
            <a:spLocks noGrp="1"/>
          </p:cNvSpPr>
          <p:nvPr>
            <p:ph idx="1"/>
          </p:nvPr>
        </p:nvSpPr>
        <p:spPr/>
        <p:txBody>
          <a:bodyPr/>
          <a:lstStyle/>
          <a:p>
            <a:r>
              <a:rPr lang="pt-PT" dirty="0" smtClean="0"/>
              <a:t>Elabora uma ideia em três partes</a:t>
            </a:r>
          </a:p>
          <a:p>
            <a:endParaRPr lang="pt-PT" dirty="0"/>
          </a:p>
          <a:p>
            <a:r>
              <a:rPr lang="pt-PT" dirty="0" smtClean="0"/>
              <a:t>Permite </a:t>
            </a:r>
          </a:p>
          <a:p>
            <a:pPr lvl="1"/>
            <a:r>
              <a:rPr lang="pt-PT" dirty="0" smtClean="0"/>
              <a:t>explicar um conceito com mais clareza </a:t>
            </a:r>
          </a:p>
          <a:p>
            <a:pPr lvl="1"/>
            <a:r>
              <a:rPr lang="pt-PT" dirty="0" smtClean="0"/>
              <a:t>reforçar o essencial </a:t>
            </a:r>
          </a:p>
          <a:p>
            <a:pPr lvl="1"/>
            <a:r>
              <a:rPr lang="pt-PT" dirty="0" smtClean="0"/>
              <a:t>aumentar o potencial de os ouvintes memorizarem a ideia</a:t>
            </a:r>
          </a:p>
          <a:p>
            <a:pPr lvl="1"/>
            <a:r>
              <a:rPr lang="pt-PT" dirty="0" smtClean="0"/>
              <a:t>estabelecer ritmo</a:t>
            </a:r>
          </a:p>
          <a:p>
            <a:pPr lvl="1"/>
            <a:r>
              <a:rPr lang="pt-PT" dirty="0" smtClean="0"/>
              <a:t>criar uma sensação de expectativa</a:t>
            </a:r>
          </a:p>
          <a:p>
            <a:endParaRPr lang="pt-PT" dirty="0"/>
          </a:p>
          <a:p>
            <a:pPr marL="0" indent="0">
              <a:buNone/>
            </a:pPr>
            <a:endParaRPr lang="en-GB" dirty="0"/>
          </a:p>
        </p:txBody>
      </p:sp>
      <p:sp>
        <p:nvSpPr>
          <p:cNvPr id="4" name="Marcador de Posição do Número do Diapositivo 3"/>
          <p:cNvSpPr>
            <a:spLocks noGrp="1"/>
          </p:cNvSpPr>
          <p:nvPr>
            <p:ph type="sldNum" sz="quarter" idx="12"/>
          </p:nvPr>
        </p:nvSpPr>
        <p:spPr/>
        <p:txBody>
          <a:bodyPr/>
          <a:lstStyle/>
          <a:p>
            <a:fld id="{EBD4ABFD-154A-4C65-AEA2-A4AAD04878C6}" type="slidenum">
              <a:rPr lang="en-GB" smtClean="0"/>
              <a:t>9</a:t>
            </a:fld>
            <a:endParaRPr lang="en-GB"/>
          </a:p>
        </p:txBody>
      </p:sp>
    </p:spTree>
    <p:extLst>
      <p:ext uri="{BB962C8B-B14F-4D97-AF65-F5344CB8AC3E}">
        <p14:creationId xmlns:p14="http://schemas.microsoft.com/office/powerpoint/2010/main" val="195310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1967</TotalTime>
  <Words>4183</Words>
  <Application>Microsoft Office PowerPoint</Application>
  <PresentationFormat>Custom</PresentationFormat>
  <Paragraphs>616</Paragraphs>
  <Slides>65</Slides>
  <Notes>1</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Tema do Office</vt:lpstr>
      <vt:lpstr>Como é que os líderes conseguem comunicar tão bem?</vt:lpstr>
      <vt:lpstr>Como é que os líderes conseguem comunicar tão bem?</vt:lpstr>
      <vt:lpstr>Conselhos para um bom discurso</vt:lpstr>
      <vt:lpstr>Figuras de retórica</vt:lpstr>
      <vt:lpstr>Quais dessas técnicas são exemplificadas num discurso conhecido de alguém famoso? </vt:lpstr>
      <vt:lpstr>PowerPoint Presentation</vt:lpstr>
      <vt:lpstr>Steve Jobs</vt:lpstr>
      <vt:lpstr>Steve Jobs</vt:lpstr>
      <vt:lpstr>Trios</vt:lpstr>
      <vt:lpstr>Trios</vt:lpstr>
      <vt:lpstr>Trios</vt:lpstr>
      <vt:lpstr>Perguntas retóricas</vt:lpstr>
      <vt:lpstr>Perguntas retóricas</vt:lpstr>
      <vt:lpstr>Trios</vt:lpstr>
      <vt:lpstr>Trios</vt:lpstr>
      <vt:lpstr>Estruturas paralelas</vt:lpstr>
      <vt:lpstr>Estruturas paralelas</vt:lpstr>
      <vt:lpstr>Estruturas paralelas</vt:lpstr>
      <vt:lpstr>PowerPoint Presentation</vt:lpstr>
      <vt:lpstr>Eipistofia</vt:lpstr>
      <vt:lpstr>Epistofia</vt:lpstr>
      <vt:lpstr>Anáfora</vt:lpstr>
      <vt:lpstr>Anáfora</vt:lpstr>
      <vt:lpstr>Anáfora</vt:lpstr>
      <vt:lpstr>Citações</vt:lpstr>
      <vt:lpstr>Apelo à ação</vt:lpstr>
      <vt:lpstr>Citações</vt:lpstr>
      <vt:lpstr>Balanço das técnicas exemplificadas no “Commencement Address” de Steve Jobs</vt:lpstr>
      <vt:lpstr>Steve Jobs: Commencement Address</vt:lpstr>
      <vt:lpstr>Comunicar bem implica</vt:lpstr>
      <vt:lpstr>Contexto do discurso</vt:lpstr>
      <vt:lpstr>Organização hierárquica</vt:lpstr>
      <vt:lpstr>Organização hierárquica</vt:lpstr>
      <vt:lpstr>Organização hierárquica</vt:lpstr>
      <vt:lpstr>Que tipo de história contar?</vt:lpstr>
      <vt:lpstr>Pequenas histórias quotidianas têm propósitos diferentes</vt:lpstr>
      <vt:lpstr>História para comentar</vt:lpstr>
      <vt:lpstr>Estrutura do 1º episódio</vt:lpstr>
      <vt:lpstr>Linguagem avaliativa</vt:lpstr>
      <vt:lpstr>Linguagem avaliativa</vt:lpstr>
      <vt:lpstr>Linguagem avaliativa</vt:lpstr>
      <vt:lpstr>Linguagem avaliativa</vt:lpstr>
      <vt:lpstr>Lição: propósito e linguagem</vt:lpstr>
      <vt:lpstr>Linguagem avaliativa</vt:lpstr>
      <vt:lpstr>Linguagem avaliativa</vt:lpstr>
      <vt:lpstr>Linguagem avaliativa</vt:lpstr>
      <vt:lpstr>Linguagem avaliativa</vt:lpstr>
      <vt:lpstr>As 3 histórias</vt:lpstr>
      <vt:lpstr>Lições: linguagem apropriada para fins do discurso</vt:lpstr>
      <vt:lpstr>Estrutura do fecho</vt:lpstr>
      <vt:lpstr>Conteúdo do fecho</vt:lpstr>
      <vt:lpstr>Conteúdo do fecho</vt:lpstr>
      <vt:lpstr>Conteúdo do fecho</vt:lpstr>
      <vt:lpstr>Conteúdo do fecho</vt:lpstr>
      <vt:lpstr>PowerPoint Presentation</vt:lpstr>
      <vt:lpstr>Steve Jobs comunicou bem porque</vt:lpstr>
      <vt:lpstr>PowerPoint Presentation</vt:lpstr>
      <vt:lpstr>PowerPoint Presentation</vt:lpstr>
      <vt:lpstr>PowerPoint Presentation</vt:lpstr>
      <vt:lpstr>Contexto do discurso</vt:lpstr>
      <vt:lpstr>Nelson Mandela: Discurso às Nações Unidas</vt:lpstr>
      <vt:lpstr>Estrutura/Etapas</vt:lpstr>
      <vt:lpstr>Linguagem: entidades e processos institucionais</vt:lpstr>
      <vt:lpstr>Conteúdo e linguagem: entidades e processos institucionais</vt:lpstr>
      <vt:lpstr>Linguagem formal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Como é que os líderes conseguem comunicar tão bem?</dc:title>
  <dc:creator>AnnHenshall</dc:creator>
  <cp:lastModifiedBy>ANN HENSHALL</cp:lastModifiedBy>
  <cp:revision>150</cp:revision>
  <dcterms:created xsi:type="dcterms:W3CDTF">2017-09-29T15:51:04Z</dcterms:created>
  <dcterms:modified xsi:type="dcterms:W3CDTF">2017-10-04T09:36:17Z</dcterms:modified>
</cp:coreProperties>
</file>